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64" r:id="rId2"/>
    <p:sldId id="256" r:id="rId3"/>
    <p:sldId id="286" r:id="rId4"/>
    <p:sldId id="258" r:id="rId5"/>
    <p:sldId id="319" r:id="rId6"/>
    <p:sldId id="302" r:id="rId7"/>
    <p:sldId id="323" r:id="rId8"/>
    <p:sldId id="320" r:id="rId9"/>
    <p:sldId id="321" r:id="rId10"/>
    <p:sldId id="326" r:id="rId11"/>
    <p:sldId id="325" r:id="rId12"/>
    <p:sldId id="324" r:id="rId13"/>
    <p:sldId id="328" r:id="rId14"/>
    <p:sldId id="327" r:id="rId15"/>
    <p:sldId id="329" r:id="rId16"/>
    <p:sldId id="330" r:id="rId17"/>
    <p:sldId id="333" r:id="rId18"/>
    <p:sldId id="332" r:id="rId19"/>
    <p:sldId id="341" r:id="rId20"/>
    <p:sldId id="340" r:id="rId21"/>
    <p:sldId id="339" r:id="rId22"/>
    <p:sldId id="338" r:id="rId23"/>
    <p:sldId id="337" r:id="rId24"/>
    <p:sldId id="336" r:id="rId25"/>
    <p:sldId id="334" r:id="rId26"/>
    <p:sldId id="335" r:id="rId27"/>
    <p:sldId id="347" r:id="rId28"/>
    <p:sldId id="349" r:id="rId29"/>
    <p:sldId id="348" r:id="rId30"/>
    <p:sldId id="345" r:id="rId31"/>
    <p:sldId id="344" r:id="rId32"/>
    <p:sldId id="343" r:id="rId33"/>
    <p:sldId id="342" r:id="rId34"/>
    <p:sldId id="353" r:id="rId35"/>
    <p:sldId id="363" r:id="rId36"/>
    <p:sldId id="350" r:id="rId37"/>
    <p:sldId id="352" r:id="rId38"/>
    <p:sldId id="351" r:id="rId39"/>
    <p:sldId id="354" r:id="rId40"/>
    <p:sldId id="355" r:id="rId41"/>
    <p:sldId id="356" r:id="rId42"/>
    <p:sldId id="357" r:id="rId43"/>
    <p:sldId id="358" r:id="rId44"/>
    <p:sldId id="359" r:id="rId45"/>
    <p:sldId id="360" r:id="rId46"/>
    <p:sldId id="362" r:id="rId47"/>
  </p:sldIdLst>
  <p:sldSz cx="9144000" cy="6858000" type="screen4x3"/>
  <p:notesSz cx="9144000" cy="6858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LADYKINNW" initials="V"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65A"/>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6" autoAdjust="0"/>
  </p:normalViewPr>
  <p:slideViewPr>
    <p:cSldViewPr>
      <p:cViewPr varScale="1">
        <p:scale>
          <a:sx n="125" d="100"/>
          <a:sy n="125" d="100"/>
        </p:scale>
        <p:origin x="-12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ru-RU" dirty="0"/>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defRPr>
            </a:lvl1pPr>
          </a:lstStyle>
          <a:p>
            <a:pPr>
              <a:defRPr/>
            </a:pPr>
            <a:fld id="{CC43DD30-AE1D-413C-AB6A-7756C051E8A0}" type="datetimeFigureOut">
              <a:rPr lang="ru-RU"/>
              <a:pPr>
                <a:defRPr/>
              </a:pPr>
              <a:t>27.12.2018</a:t>
            </a:fld>
            <a:endParaRPr lang="ru-RU" dirty="0"/>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ru-RU" dirty="0"/>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829C585-0632-465B-87D9-7A3892626BFA}" type="slidenum">
              <a:rPr lang="ru-RU"/>
              <a:pPr/>
              <a:t>‹#›</a:t>
            </a:fld>
            <a:endParaRPr lang="ru-RU" dirty="0"/>
          </a:p>
        </p:txBody>
      </p:sp>
    </p:spTree>
    <p:extLst>
      <p:ext uri="{BB962C8B-B14F-4D97-AF65-F5344CB8AC3E}">
        <p14:creationId xmlns:p14="http://schemas.microsoft.com/office/powerpoint/2010/main" val="1815936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0B0E553A-3D4D-4215-B58C-4C95BD18D315}" type="slidenum">
              <a:rPr lang="ru-RU" altLang="ru-RU"/>
              <a:pPr/>
              <a:t>‹#›</a:t>
            </a:fld>
            <a:endParaRPr lang="ru-RU" alt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54C08B9E-D1B3-441E-959C-78511030D7D6}" type="slidenum">
              <a:rPr lang="ru-RU" altLang="ru-RU"/>
              <a:pPr/>
              <a:t>‹#›</a:t>
            </a:fld>
            <a:endParaRPr lang="ru-RU" alt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EBEDB51D-1858-44ED-B262-AB654C9EA9AB}" type="slidenum">
              <a:rPr lang="ru-RU" altLang="ru-RU"/>
              <a:pPr/>
              <a:t>‹#›</a:t>
            </a:fld>
            <a:endParaRPr lang="ru-RU" alt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7"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8" name="Rectangle 6"/>
          <p:cNvSpPr>
            <a:spLocks noGrp="1" noChangeArrowheads="1"/>
          </p:cNvSpPr>
          <p:nvPr>
            <p:ph type="sldNum" sz="quarter" idx="12"/>
          </p:nvPr>
        </p:nvSpPr>
        <p:spPr>
          <a:ln/>
        </p:spPr>
        <p:txBody>
          <a:bodyPr/>
          <a:lstStyle>
            <a:lvl1pPr>
              <a:defRPr/>
            </a:lvl1pPr>
          </a:lstStyle>
          <a:p>
            <a:fld id="{37791C83-BFB7-42D3-A694-70A8724396B3}" type="slidenum">
              <a:rPr lang="ru-RU" altLang="ru-RU"/>
              <a:pPr/>
              <a:t>‹#›</a:t>
            </a:fld>
            <a:endParaRPr lang="ru-RU" alt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7D18B2F0-9688-4339-AA0D-BA437B8242CC}" type="slidenum">
              <a:rPr lang="ru-RU" altLang="ru-RU"/>
              <a:pPr/>
              <a:t>‹#›</a:t>
            </a:fld>
            <a:endParaRPr lang="ru-RU" alt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62E5BF2F-4C91-4229-A79A-FA729B27A0D1}" type="slidenum">
              <a:rPr lang="ru-RU" altLang="ru-RU"/>
              <a:pPr/>
              <a:t>‹#›</a:t>
            </a:fld>
            <a:endParaRPr lang="ru-RU" alt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D85EE91E-C24A-4236-AE61-309635225AB9}" type="slidenum">
              <a:rPr lang="ru-RU" altLang="ru-RU"/>
              <a:pPr/>
              <a:t>‹#›</a:t>
            </a:fld>
            <a:endParaRPr lang="ru-RU" alt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8D429D8D-BAA2-4513-B1EF-428951F2CE0B}" type="slidenum">
              <a:rPr lang="ru-RU" altLang="ru-RU"/>
              <a:pPr/>
              <a:t>‹#›</a:t>
            </a:fld>
            <a:endParaRPr lang="ru-RU" alt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8199D77-2790-4BA9-A47A-CE8919708549}" type="slidenum">
              <a:rPr lang="ru-RU" altLang="ru-RU"/>
              <a:pPr/>
              <a:t>‹#›</a:t>
            </a:fld>
            <a:endParaRPr lang="ru-RU" alt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9" name="Rectangle 6"/>
          <p:cNvSpPr>
            <a:spLocks noGrp="1" noChangeArrowheads="1"/>
          </p:cNvSpPr>
          <p:nvPr>
            <p:ph type="sldNum" sz="quarter" idx="12"/>
          </p:nvPr>
        </p:nvSpPr>
        <p:spPr>
          <a:ln/>
        </p:spPr>
        <p:txBody>
          <a:bodyPr/>
          <a:lstStyle>
            <a:lvl1pPr>
              <a:defRPr/>
            </a:lvl1pPr>
          </a:lstStyle>
          <a:p>
            <a:fld id="{FE0C5C9D-EA47-402A-9974-458C207FE55B}" type="slidenum">
              <a:rPr lang="ru-RU" altLang="ru-RU"/>
              <a:pPr/>
              <a:t>‹#›</a:t>
            </a:fld>
            <a:endParaRPr lang="ru-RU" alt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5" name="Rectangle 6"/>
          <p:cNvSpPr>
            <a:spLocks noGrp="1" noChangeArrowheads="1"/>
          </p:cNvSpPr>
          <p:nvPr>
            <p:ph type="sldNum" sz="quarter" idx="12"/>
          </p:nvPr>
        </p:nvSpPr>
        <p:spPr>
          <a:ln/>
        </p:spPr>
        <p:txBody>
          <a:bodyPr/>
          <a:lstStyle>
            <a:lvl1pPr>
              <a:defRPr/>
            </a:lvl1pPr>
          </a:lstStyle>
          <a:p>
            <a:fld id="{2400D776-B872-4ED9-A743-D972228142DC}" type="slidenum">
              <a:rPr lang="ru-RU" altLang="ru-RU"/>
              <a:pPr/>
              <a:t>‹#›</a:t>
            </a:fld>
            <a:endParaRPr lang="ru-RU" alt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4" name="Rectangle 6"/>
          <p:cNvSpPr>
            <a:spLocks noGrp="1" noChangeArrowheads="1"/>
          </p:cNvSpPr>
          <p:nvPr>
            <p:ph type="sldNum" sz="quarter" idx="12"/>
          </p:nvPr>
        </p:nvSpPr>
        <p:spPr>
          <a:ln/>
        </p:spPr>
        <p:txBody>
          <a:bodyPr/>
          <a:lstStyle>
            <a:lvl1pPr>
              <a:defRPr/>
            </a:lvl1pPr>
          </a:lstStyle>
          <a:p>
            <a:fld id="{8F6E2073-D353-4A15-A73A-CFA2C0640430}" type="slidenum">
              <a:rPr lang="ru-RU" altLang="ru-RU"/>
              <a:pPr/>
              <a:t>‹#›</a:t>
            </a:fld>
            <a:endParaRPr lang="ru-RU" alt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ED4C2BF-7CDA-47D0-88B7-1AEAA9166E07}" type="slidenum">
              <a:rPr lang="ru-RU" altLang="ru-RU"/>
              <a:pPr/>
              <a:t>‹#›</a:t>
            </a:fld>
            <a:endParaRPr lang="ru-RU" alt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9761077-2A14-4599-9853-BCF24E8498E5}" type="slidenum">
              <a:rPr lang="ru-RU" altLang="ru-RU"/>
              <a:pPr/>
              <a:t>‹#›</a:t>
            </a:fld>
            <a:endParaRPr lang="ru-RU" alt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ltLang="ru-RU"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ltLang="ru-RU"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0A65C6A-7ACB-4CD8-B071-B14634A65CE9}" type="slidenum">
              <a:rPr lang="ru-RU" altLang="ru-RU"/>
              <a:pPr/>
              <a:t>‹#›</a:t>
            </a:fld>
            <a:endParaRPr lang="ru-RU" alt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836712"/>
            <a:ext cx="7772400" cy="1470025"/>
          </a:xfrm>
        </p:spPr>
        <p:txBody>
          <a:bodyPr/>
          <a:lstStyle/>
          <a:p>
            <a:r>
              <a:rPr lang="ru-RU" sz="3600" b="1" smtClean="0">
                <a:solidFill>
                  <a:schemeClr val="accent2">
                    <a:lumMod val="50000"/>
                  </a:schemeClr>
                </a:solidFill>
              </a:rPr>
              <a:t>Технологии обеспечения информационной безопасности</a:t>
            </a:r>
            <a:endParaRPr lang="ru-RU" sz="3600" b="1" dirty="0">
              <a:solidFill>
                <a:schemeClr val="accent2">
                  <a:lumMod val="50000"/>
                </a:schemeClr>
              </a:solidFill>
            </a:endParaRPr>
          </a:p>
        </p:txBody>
      </p:sp>
      <p:sp>
        <p:nvSpPr>
          <p:cNvPr id="3" name="Подзаголовок 2"/>
          <p:cNvSpPr>
            <a:spLocks noGrp="1"/>
          </p:cNvSpPr>
          <p:nvPr>
            <p:ph type="subTitle" idx="1"/>
          </p:nvPr>
        </p:nvSpPr>
        <p:spPr>
          <a:xfrm>
            <a:off x="2411760" y="4725144"/>
            <a:ext cx="6400800" cy="1752600"/>
          </a:xfrm>
        </p:spPr>
        <p:txBody>
          <a:bodyPr/>
          <a:lstStyle/>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smtClean="0">
                <a:solidFill>
                  <a:schemeClr val="accent2">
                    <a:lumMod val="25000"/>
                  </a:schemeClr>
                </a:solidFill>
                <a:cs typeface="Times New Roman" pitchFamily="18" charset="0"/>
              </a:rPr>
              <a:t>Сторожук  Николай  Леонидович</a:t>
            </a:r>
            <a:endParaRPr lang="ru-RU" altLang="ru-RU" sz="2400" b="1" i="1" dirty="0">
              <a:solidFill>
                <a:schemeClr val="accent2">
                  <a:lumMod val="25000"/>
                </a:schemeClr>
              </a:solidFill>
              <a:cs typeface="Times New Roman" pitchFamily="18" charset="0"/>
            </a:endParaRPr>
          </a:p>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smtClean="0">
                <a:solidFill>
                  <a:schemeClr val="accent2">
                    <a:lumMod val="25000"/>
                  </a:schemeClr>
                </a:solidFill>
                <a:cs typeface="Times New Roman" pitchFamily="18" charset="0"/>
              </a:rPr>
              <a:t>доцент кафедры ЗСС, к.т.н</a:t>
            </a:r>
            <a:r>
              <a:rPr lang="ru-RU" altLang="ru-RU" sz="2400" b="1" i="1" dirty="0">
                <a:solidFill>
                  <a:schemeClr val="accent2">
                    <a:lumMod val="25000"/>
                  </a:schemeClr>
                </a:solidFill>
                <a:cs typeface="Times New Roman" pitchFamily="18" charset="0"/>
              </a:rPr>
              <a:t>.</a:t>
            </a:r>
            <a:endParaRPr lang="ru-RU" altLang="ru-RU" sz="2400" i="1" dirty="0">
              <a:solidFill>
                <a:schemeClr val="accent2">
                  <a:lumMod val="25000"/>
                </a:schemeClr>
              </a:solidFill>
              <a:cs typeface="Times New Roman" pitchFamily="18" charset="0"/>
            </a:endParaRPr>
          </a:p>
          <a:p>
            <a:pPr eaLnBrk="1" hangingPunct="1">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altLang="ru-RU" sz="2400" i="1" dirty="0">
              <a:solidFill>
                <a:schemeClr val="accent2">
                  <a:lumMod val="25000"/>
                </a:schemeClr>
              </a:solidFill>
            </a:endParaRPr>
          </a:p>
          <a:p>
            <a:endParaRPr lang="ru-RU" sz="2400" dirty="0">
              <a:solidFill>
                <a:schemeClr val="accent2">
                  <a:lumMod val="25000"/>
                </a:schemeClr>
              </a:solidFill>
            </a:endParaRPr>
          </a:p>
        </p:txBody>
      </p:sp>
      <p:sp>
        <p:nvSpPr>
          <p:cNvPr id="4" name="Прямоугольник 3"/>
          <p:cNvSpPr/>
          <p:nvPr/>
        </p:nvSpPr>
        <p:spPr>
          <a:xfrm>
            <a:off x="3563888" y="2885069"/>
            <a:ext cx="1721946" cy="369332"/>
          </a:xfrm>
          <a:prstGeom prst="rect">
            <a:avLst/>
          </a:prstGeom>
        </p:spPr>
        <p:txBody>
          <a:bodyPr wrap="none">
            <a:spAutoFit/>
          </a:bodyPr>
          <a:lstStyle/>
          <a:p>
            <a:pPr algn="ctr" eaLnBrk="1" hangingPunct="1"/>
            <a:r>
              <a:rPr lang="ru-RU" altLang="ru-RU" b="1" smtClean="0"/>
              <a:t>ЛЕКЦИЯ № 1 </a:t>
            </a:r>
            <a:endParaRPr lang="ru-RU" altLang="ru-RU" b="1" dirty="0"/>
          </a:p>
        </p:txBody>
      </p:sp>
    </p:spTree>
    <p:extLst>
      <p:ext uri="{BB962C8B-B14F-4D97-AF65-F5344CB8AC3E}">
        <p14:creationId xmlns:p14="http://schemas.microsoft.com/office/powerpoint/2010/main" val="226961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5720" y="428604"/>
            <a:ext cx="8569325" cy="5324535"/>
          </a:xfrm>
          <a:prstGeom prst="rect">
            <a:avLst/>
          </a:prstGeom>
          <a:noFill/>
          <a:ln w="9525">
            <a:noFill/>
            <a:miter lim="800000"/>
            <a:headEnd/>
            <a:tailEnd/>
          </a:ln>
          <a:effectLst/>
        </p:spPr>
        <p:txBody>
          <a:bodyPr wrap="square">
            <a:spAutoFit/>
          </a:bodyPr>
          <a:lstStyle/>
          <a:p>
            <a:pPr marL="457200" indent="-457200"/>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К силам, предназначенным для обнаружения, предупреждения и ликвидации последствий компьютерных атак и реагирования на компьютерные инциденты, относятся:</a:t>
            </a: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1)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подразделения и должностные лица федерального органа исполнительной власти, уполномоченного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РФ;</a:t>
            </a: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2)</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организация, создаваемая федеральным органом исполнительной власти, уполномоченным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РФ, для обеспечения координации деятельности субъектов инфраструктуры по вопросам обнаружения, предупреждения и ликвидации последствий атак и реагирования на компьютерные инциденты (далее - </a:t>
            </a:r>
            <a:r>
              <a:rPr lang="ru-RU" sz="2000" b="1" dirty="0" smtClean="0">
                <a:latin typeface="Calibri" panose="020F0502020204030204" pitchFamily="34" charset="0"/>
                <a:cs typeface="Calibri" panose="020F0502020204030204" pitchFamily="34" charset="0"/>
              </a:rPr>
              <a:t>национальный координационный центр по компьютерным инцидентам</a:t>
            </a:r>
            <a:r>
              <a:rPr lang="ru-RU" sz="2000" dirty="0" smtClean="0">
                <a:latin typeface="Calibri" panose="020F0502020204030204" pitchFamily="34" charset="0"/>
                <a:cs typeface="Calibri" panose="020F0502020204030204" pitchFamily="34" charset="0"/>
              </a:rPr>
              <a:t>);</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4708981"/>
          </a:xfrm>
          <a:prstGeom prst="rect">
            <a:avLst/>
          </a:prstGeom>
          <a:noFill/>
          <a:ln w="9525">
            <a:noFill/>
            <a:miter lim="800000"/>
            <a:headEnd/>
            <a:tailEnd/>
          </a:ln>
          <a:effectLst/>
        </p:spPr>
        <p:txBody>
          <a:bodyPr>
            <a:spAutoFit/>
          </a:bodyPr>
          <a:lstStyle/>
          <a:p>
            <a:pPr marL="457200" indent="-457200" algn="just"/>
            <a:r>
              <a:rPr lang="ru-RU" sz="2000" dirty="0" smtClean="0"/>
              <a:t> </a:t>
            </a:r>
            <a:r>
              <a:rPr lang="en-US" sz="2000" dirty="0" smtClean="0"/>
              <a:t> </a:t>
            </a:r>
            <a:r>
              <a:rPr lang="ru-RU" sz="2000" dirty="0" smtClean="0"/>
              <a:t> </a:t>
            </a:r>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подразделения и должностные лица субъектов инфраструктуры, которые принимают участие в обнаружении, предупреждении и ликвидации последствий атак и в реагировании на компьютерные инциденты.</a:t>
            </a:r>
          </a:p>
          <a:p>
            <a:pPr marL="457200" indent="-457200" algn="just"/>
            <a:endParaRPr lang="en-US" sz="2000" dirty="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 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Средствами, предназначенными для обнаружения, предупреждения и ликвидации последствий атак и реагирования на компьютерные инциденты, являются технические, программные, программно-аппаратные и иные средства для обнаружения (в том числе для поиска признаков компьютерных атак в сетях электросвязи, используемых для организации взаимодействия ее объектов), предупреждения, ликвидации последствий атак и  обмена информацией, необходимой ее субъектам при обнаружении, предупреждении и ликвидации последствий атак, а также криптографические средства защиты такой информации.</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wrap="square">
            <a:spAutoFit/>
          </a:bodyPr>
          <a:lstStyle/>
          <a:p>
            <a:pPr marL="457200" indent="-457200"/>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Национальный координационный центр по компьютерным инцидентам осуществляет свою деятельность в соответствии с положением, утверждаемым федеральным органом исполнительной власти, уполномоченным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Российской Федерации.</a:t>
            </a:r>
          </a:p>
          <a:p>
            <a:pPr marL="457200" indent="-457200">
              <a:buFont typeface="+mj-lt"/>
              <a:buAutoNum type="arabicPeriod"/>
            </a:pPr>
            <a:endParaRPr lang="ru-RU"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5.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 государственной системе обнаружения, предупреждения и ликвидации последствий атак на информационные ресурсы РФ осуществляются сбор, накопление, систематизация и анализ информации, которая поступает в данную систему через средства, предназначенные для обнаружения, предупреждения и ликвидации их последствий, информации, которая представляется ее субъектами и федеральным органом исполнительной власти, уполномоченным в области обеспечения безопасности инфраструктуры РФ, в соответствии с перечнем информации и в порядке, определяемыми федеральным органом исполнительной власти, уполномоченным  в области обеспечения</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324535"/>
          </a:xfrm>
          <a:prstGeom prst="rect">
            <a:avLst/>
          </a:prstGeom>
          <a:noFill/>
          <a:ln w="9525">
            <a:noFill/>
            <a:miter lim="800000"/>
            <a:headEnd/>
            <a:tailEnd/>
          </a:ln>
          <a:effectLst/>
        </p:spPr>
        <p:txBody>
          <a:bodyPr>
            <a:spAutoFit/>
          </a:bodyPr>
          <a:lstStyle/>
          <a:p>
            <a:pPr marL="457200" indent="-457200"/>
            <a:r>
              <a:rPr lang="ru-RU"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функционирования государственной системы обнаружения, предупреждения и ликвидации последствий атак на информационные ресурсы Российской Федерации, а также информации, которая может представляться иными не являющимися ее субъектами органами и организациями, в том числе иностранными и международными.</a:t>
            </a:r>
          </a:p>
          <a:p>
            <a:pPr marL="457200" indent="-457200">
              <a:buFont typeface="+mj-lt"/>
              <a:buAutoNum type="arabicPeriod"/>
            </a:pPr>
            <a:endParaRPr lang="ru-RU"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 6.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Федеральный орган исполнительной власти, уполномоченный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Российской Федерации, организует в установленном им порядке обмен информацией о компьютерных инцидентах между субъектами инфраструктуры, а также между субъектами инфраструктуры и уполномоченными органами иностранных государств, международными, международными неправительственными организациями и иностранными организациями, осуществляющими деятельность в области реагирования на компьютерные инциденты.</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940088"/>
          </a:xfrm>
          <a:prstGeom prst="rect">
            <a:avLst/>
          </a:prstGeom>
          <a:noFill/>
          <a:ln w="9525">
            <a:noFill/>
            <a:miter lim="800000"/>
            <a:headEnd/>
            <a:tailEnd/>
          </a:ln>
          <a:effectLst/>
        </p:spPr>
        <p:txBody>
          <a:bodyPr wrap="square">
            <a:spAutoFit/>
          </a:bodyPr>
          <a:lstStyle/>
          <a:p>
            <a:pPr marL="457200" indent="-457200"/>
            <a:r>
              <a:rPr lang="ru-RU" sz="2000" dirty="0" smtClean="0">
                <a:latin typeface="Calibri" panose="020F0502020204030204" pitchFamily="34" charset="0"/>
                <a:cs typeface="Calibri" panose="020F0502020204030204" pitchFamily="34" charset="0"/>
              </a:rPr>
              <a:t>7.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Предоставление из государственной системы обнаружения, предупреждения и ликвидации последствий атак на информационные ресурсы Российской Федерации сведений, составляющих государственную либо иную охраняемую законом тайну, осуществляется в соответствии с законодательством Российской Федерации.</a:t>
            </a:r>
          </a:p>
          <a:p>
            <a:pPr algn="just"/>
            <a:r>
              <a:rPr lang="ru-RU" sz="2400" dirty="0" smtClean="0"/>
              <a:t> </a:t>
            </a:r>
          </a:p>
          <a:p>
            <a:pPr algn="ctr"/>
            <a:r>
              <a:rPr lang="ru-RU" altLang="ru-RU" sz="2400" b="1" dirty="0" smtClean="0">
                <a:solidFill>
                  <a:schemeClr val="accent2">
                    <a:lumMod val="50000"/>
                  </a:schemeClr>
                </a:solidFill>
                <a:latin typeface="+mj-lt"/>
                <a:ea typeface="+mj-ea"/>
                <a:cs typeface="+mj-cs"/>
              </a:rPr>
              <a:t>Полномочия Президента Российской Федерации и органов государственной власти Российской Федерации в области обеспечения безопасности критической информационной инфраструктуры</a:t>
            </a:r>
            <a:r>
              <a:rPr lang="ru-RU" sz="2000" dirty="0" smtClean="0"/>
              <a:t> </a:t>
            </a:r>
          </a:p>
          <a:p>
            <a:pPr algn="ctr"/>
            <a:endParaRPr lang="ru-RU" sz="2000" dirty="0" smtClean="0"/>
          </a:p>
          <a:p>
            <a:pPr algn="just"/>
            <a:r>
              <a:rPr lang="en-US" sz="2000" b="1" dirty="0" smtClean="0">
                <a:latin typeface="Calibri" panose="020F0502020204030204" pitchFamily="34" charset="0"/>
                <a:cs typeface="Calibri" panose="020F0502020204030204" pitchFamily="34" charset="0"/>
              </a:rPr>
              <a:t>1.  </a:t>
            </a:r>
            <a:r>
              <a:rPr lang="ru-RU" sz="2000" b="1" dirty="0" smtClean="0">
                <a:latin typeface="Calibri" panose="020F0502020204030204" pitchFamily="34" charset="0"/>
                <a:cs typeface="Calibri" panose="020F0502020204030204" pitchFamily="34" charset="0"/>
              </a:rPr>
              <a:t>Президент Российской Федерации определяет</a:t>
            </a:r>
            <a:r>
              <a:rPr lang="ru-RU" sz="2000" dirty="0" smtClean="0">
                <a:latin typeface="Calibri" panose="020F0502020204030204" pitchFamily="34" charset="0"/>
                <a:cs typeface="Calibri" panose="020F0502020204030204" pitchFamily="34" charset="0"/>
              </a:rPr>
              <a:t>:</a:t>
            </a:r>
          </a:p>
          <a:p>
            <a:pPr marL="457200" indent="-457200" algn="just"/>
            <a:endParaRPr lang="ru-RU" sz="2000" b="1" dirty="0" smtClean="0">
              <a:latin typeface="Calibri" panose="020F0502020204030204" pitchFamily="34" charset="0"/>
              <a:cs typeface="Calibri" panose="020F0502020204030204" pitchFamily="34" charset="0"/>
            </a:endParaRPr>
          </a:p>
          <a:p>
            <a:pPr marL="457200" indent="-457200">
              <a:buAutoNum type="arabicParenR"/>
            </a:pPr>
            <a:r>
              <a:rPr lang="ru-RU" sz="2000" dirty="0" smtClean="0">
                <a:latin typeface="Calibri" panose="020F0502020204030204" pitchFamily="34" charset="0"/>
                <a:cs typeface="Calibri" panose="020F0502020204030204" pitchFamily="34" charset="0"/>
              </a:rPr>
              <a:t>основные направления государственной политики в области обеспечения безопасности инфраструктуры; </a:t>
            </a:r>
            <a:endParaRPr lang="en-US" sz="2000" dirty="0" smtClean="0">
              <a:latin typeface="Calibri" panose="020F0502020204030204" pitchFamily="34" charset="0"/>
              <a:cs typeface="Calibri" panose="020F0502020204030204" pitchFamily="34" charset="0"/>
            </a:endParaRPr>
          </a:p>
          <a:p>
            <a:pPr marL="457200" indent="-457200">
              <a:buAutoNum type="arabicParenR"/>
            </a:pPr>
            <a:r>
              <a:rPr lang="ru-RU" sz="2000" dirty="0" smtClean="0">
                <a:latin typeface="Calibri" panose="020F0502020204030204" pitchFamily="34" charset="0"/>
                <a:cs typeface="Calibri" panose="020F0502020204030204" pitchFamily="34" charset="0"/>
              </a:rPr>
              <a:t>федеральный орган исполнительной власти, уполномоченный в области обеспечения безопасности инфраструктуры РФ;</a:t>
            </a:r>
          </a:p>
          <a:p>
            <a:pPr marL="457200" indent="-457200" algn="just"/>
            <a:endParaRPr lang="ru-RU" altLang="ru-RU"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9"/>
            <a:ext cx="8569325" cy="6247864"/>
          </a:xfrm>
          <a:prstGeom prst="rect">
            <a:avLst/>
          </a:prstGeom>
          <a:noFill/>
          <a:ln w="9525">
            <a:noFill/>
            <a:miter lim="800000"/>
            <a:headEnd/>
            <a:tailEnd/>
          </a:ln>
          <a:effectLst/>
        </p:spPr>
        <p:txBody>
          <a:bodyPr wrap="square">
            <a:spAutoFit/>
          </a:bodyPr>
          <a:lstStyle/>
          <a:p>
            <a:pPr marL="457200" indent="-457200" algn="just"/>
            <a:endParaRPr lang="ru-RU" sz="2000" dirty="0" smtClean="0"/>
          </a:p>
          <a:p>
            <a:pPr marL="457200" indent="-457200"/>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федеральный орган исполнительной власти, уполномоченный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Российской Федерации;</a:t>
            </a:r>
          </a:p>
          <a:p>
            <a:pPr marL="457200" indent="-457200"/>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порядок создания и задачи государственной системы обнаружения, предупреждения и ликвидации последствий  атак на информационные ресурсы Российской Федерации.</a:t>
            </a:r>
          </a:p>
          <a:p>
            <a:endParaRPr lang="ru-RU" sz="2000" dirty="0" smtClean="0">
              <a:latin typeface="Calibri" panose="020F0502020204030204" pitchFamily="34" charset="0"/>
              <a:cs typeface="Calibri" panose="020F0502020204030204" pitchFamily="34" charset="0"/>
            </a:endParaRPr>
          </a:p>
          <a:p>
            <a:r>
              <a:rPr lang="ru-RU" sz="2000" dirty="0" smtClean="0">
                <a:latin typeface="Calibri" panose="020F0502020204030204" pitchFamily="34" charset="0"/>
                <a:cs typeface="Calibri" panose="020F0502020204030204" pitchFamily="34" charset="0"/>
              </a:rPr>
              <a:t>2. </a:t>
            </a:r>
            <a:r>
              <a:rPr lang="ru-RU" sz="2000" b="1" dirty="0" smtClean="0">
                <a:latin typeface="Calibri" panose="020F0502020204030204" pitchFamily="34" charset="0"/>
                <a:cs typeface="Calibri" panose="020F0502020204030204" pitchFamily="34" charset="0"/>
              </a:rPr>
              <a:t>Правительство Российской Федерации устанавливает:</a:t>
            </a:r>
          </a:p>
          <a:p>
            <a:endParaRPr lang="ru-RU" sz="2000" dirty="0" smtClean="0">
              <a:latin typeface="Calibri" panose="020F0502020204030204" pitchFamily="34" charset="0"/>
              <a:cs typeface="Calibri" panose="020F0502020204030204" pitchFamily="34" charset="0"/>
            </a:endParaRPr>
          </a:p>
          <a:p>
            <a:pPr marL="457200" indent="-457200">
              <a:buAutoNum type="arabicParenR"/>
            </a:pPr>
            <a:r>
              <a:rPr lang="ru-RU" sz="2000" dirty="0" smtClean="0">
                <a:latin typeface="Calibri" panose="020F0502020204030204" pitchFamily="34" charset="0"/>
                <a:cs typeface="Calibri" panose="020F0502020204030204" pitchFamily="34" charset="0"/>
              </a:rPr>
              <a:t>показатели критериев значимости объектов критической информационной инфраструктуры и их значения, а также порядок и сроки осуществления их категорирования;</a:t>
            </a:r>
          </a:p>
          <a:p>
            <a:pPr marL="457200" indent="-457200"/>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порядок осуществления государственного контроля в области обеспечения безопасности ее значимых объектов;</a:t>
            </a:r>
            <a:endParaRPr lang="en-US" sz="2000" dirty="0" smtClean="0">
              <a:latin typeface="Calibri" panose="020F0502020204030204" pitchFamily="34" charset="0"/>
              <a:cs typeface="Calibri" panose="020F0502020204030204" pitchFamily="34" charset="0"/>
            </a:endParaRPr>
          </a:p>
          <a:p>
            <a:pPr marL="457200" indent="-457200"/>
            <a:r>
              <a:rPr lang="ru-RU" sz="2000" dirty="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порядок </a:t>
            </a:r>
            <a:r>
              <a:rPr lang="ru-RU" sz="2000" dirty="0">
                <a:latin typeface="Calibri" panose="020F0502020204030204" pitchFamily="34" charset="0"/>
                <a:cs typeface="Calibri" panose="020F0502020204030204" pitchFamily="34" charset="0"/>
              </a:rPr>
              <a:t>подготовки и использования ресурсов единой сети электросвязи Российской Федерации для обеспечения функционирования значимых объектов инфраструктуры.</a:t>
            </a:r>
          </a:p>
          <a:p>
            <a:pPr marL="457200" indent="-457200" algn="just"/>
            <a:endParaRPr lang="ru-RU" altLang="ru-RU"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016758"/>
          </a:xfrm>
          <a:prstGeom prst="rect">
            <a:avLst/>
          </a:prstGeom>
          <a:noFill/>
          <a:ln w="9525">
            <a:noFill/>
            <a:miter lim="800000"/>
            <a:headEnd/>
            <a:tailEnd/>
          </a:ln>
          <a:effectLst/>
        </p:spPr>
        <p:txBody>
          <a:bodyPr wrap="square">
            <a:spAutoFit/>
          </a:bodyPr>
          <a:lstStyle/>
          <a:p>
            <a:endParaRPr lang="ru-RU" sz="2000" dirty="0" smtClean="0"/>
          </a:p>
          <a:p>
            <a:r>
              <a:rPr lang="ru-RU" sz="2000" b="1" dirty="0" smtClean="0">
                <a:latin typeface="Calibri" panose="020F0502020204030204" pitchFamily="34" charset="0"/>
                <a:cs typeface="Calibri" panose="020F0502020204030204" pitchFamily="34" charset="0"/>
              </a:rPr>
              <a:t>3.</a:t>
            </a:r>
            <a:r>
              <a:rPr lang="ru-RU" sz="2000" dirty="0" smtClean="0">
                <a:latin typeface="Calibri" panose="020F0502020204030204" pitchFamily="34" charset="0"/>
                <a:cs typeface="Calibri" panose="020F0502020204030204" pitchFamily="34" charset="0"/>
              </a:rPr>
              <a:t> </a:t>
            </a:r>
            <a:r>
              <a:rPr lang="ru-RU" sz="2000" b="1" dirty="0" smtClean="0">
                <a:latin typeface="Calibri" panose="020F0502020204030204" pitchFamily="34" charset="0"/>
                <a:cs typeface="Calibri" panose="020F0502020204030204" pitchFamily="34" charset="0"/>
              </a:rPr>
              <a:t>Федеральный орган исполнительной власти, уполномоченный в области обеспечения безопасности критической информационной инфраструктуры Российской Федерации</a:t>
            </a:r>
            <a:r>
              <a:rPr lang="ru-RU" sz="2000" dirty="0" smtClean="0">
                <a:latin typeface="Calibri" panose="020F0502020204030204" pitchFamily="34" charset="0"/>
                <a:cs typeface="Calibri" panose="020F0502020204030204" pitchFamily="34" charset="0"/>
              </a:rPr>
              <a:t>:</a:t>
            </a:r>
          </a:p>
          <a:p>
            <a:endParaRPr lang="ru-RU"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1)    вносит предложения о совершенствовании нормативно-правового регулирования в области обеспечения безопасности инфраструктуры Президенту Российской Федерации и в Правительство Российской Федерации;</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утверждает порядок ведения реестра ее значимых объектов и ведет данный реестр;</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утверждает форму направления сведений о результатах присвоения объекту инфраструктуры одной из категорий значимости либо об отсутствии необходимости присвоения ему одной из таких категорий;</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324535"/>
          </a:xfrm>
          <a:prstGeom prst="rect">
            <a:avLst/>
          </a:prstGeom>
          <a:noFill/>
          <a:ln w="9525">
            <a:noFill/>
            <a:miter lim="800000"/>
            <a:headEnd/>
            <a:tailEnd/>
          </a:ln>
          <a:effectLst/>
        </p:spPr>
        <p:txBody>
          <a:bodyPr>
            <a:spAutoFit/>
          </a:bodyPr>
          <a:lstStyle/>
          <a:p>
            <a:pPr marL="457200" indent="-457200"/>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устанавливает требования по обеспечению безопасности значимых объектов инфраструктуры (требования по обеспечению безопасности информационно-телекоммуникационных сетей, которым присвоена одна из категорий значимости и которые включены в реестр ее значимых объектов, устанавливаются по согласованию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области связи), а также требования к созданию систем безопасности таких объектов и обеспечению их функционирования (в банковской сфере и в иных сферах финансового рынка устанавливает указанные требования по согласованию с Центральным банком Российской Федерации;</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5)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осуществляет государственный контроль в области обеспечения безопасности значимых объектов критической информационной инфраструктуры, а также утверждает форму акта проверки, составляемого по итогам проведения указанного контроля.</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indent="-457200"/>
            <a:r>
              <a:rPr lang="ru-RU" sz="2000" b="1" dirty="0">
                <a:latin typeface="Calibri" panose="020F0502020204030204" pitchFamily="34" charset="0"/>
                <a:cs typeface="Calibri" panose="020F0502020204030204" pitchFamily="34" charset="0"/>
              </a:rPr>
              <a:t>4. </a:t>
            </a:r>
            <a:r>
              <a:rPr lang="ru-RU" sz="2000" b="1" dirty="0" smtClean="0">
                <a:latin typeface="Calibri" panose="020F0502020204030204" pitchFamily="34" charset="0"/>
                <a:cs typeface="Calibri" panose="020F0502020204030204" pitchFamily="34" charset="0"/>
              </a:rPr>
              <a:t>Федеральный </a:t>
            </a:r>
            <a:r>
              <a:rPr lang="ru-RU" sz="2000" b="1" dirty="0">
                <a:latin typeface="Calibri" panose="020F0502020204030204" pitchFamily="34" charset="0"/>
                <a:cs typeface="Calibri" panose="020F0502020204030204" pitchFamily="34" charset="0"/>
              </a:rPr>
              <a:t>орган исполнительной власти, уполномоченный в области обеспечения функционирования государственной системы обнаружения, предупреждения и ликвидации последствий компьютерных атак на информационные ресурсы Российской Федерации:</a:t>
            </a:r>
          </a:p>
          <a:p>
            <a:endParaRPr lang="ru-RU" sz="2000" b="1"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1)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вносит предложения о совершенствовании нормативно-правового регулирования в области обеспечения безопасности КИИ Президенту Российской Федерации и в Правительство Российской Федерации;</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создает национальный координационный центр по компьютерным инцидентам и утверждает положение о нем;</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координирует деятельность субъектов критической информационной инфраструктуры по вопросам обнаружения, предупреждения и ликвидации последствий атак и реагирования на компьютерные инциденты;</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4)    организует и проводит оценку безопасности инфраструктуры;</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940088"/>
          </a:xfrm>
          <a:prstGeom prst="rect">
            <a:avLst/>
          </a:prstGeom>
          <a:noFill/>
          <a:ln w="9525">
            <a:noFill/>
            <a:miter lim="800000"/>
            <a:headEnd/>
            <a:tailEnd/>
          </a:ln>
          <a:effectLst/>
        </p:spPr>
        <p:txBody>
          <a:bodyPr>
            <a:spAutoFit/>
          </a:bodyPr>
          <a:lstStyle/>
          <a:p>
            <a:pPr marL="457200" indent="-457200"/>
            <a:r>
              <a:rPr lang="ru-RU" sz="2000" dirty="0" smtClean="0">
                <a:latin typeface="Calibri" panose="020F0502020204030204" pitchFamily="34" charset="0"/>
                <a:cs typeface="Calibri" panose="020F0502020204030204" pitchFamily="34" charset="0"/>
              </a:rPr>
              <a:t>5)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определяет перечень информации, представляемой в государственную систему обнаружения, предупреждения и ликвидации последствий атак на инфоресурсы Российской Федерации, и порядок ее представления;</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6)</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утверждает порядок информирования федерального органа исполнительной власти, уполномоченного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Российской Федерации, о компьютерных инцидентах, реагирования на них, принятия мер по ликвидации их последствий, проведенных в отношении ее значимых объектов (в банковской сфере и в иных сферах финансового рынка утверждает указанный порядок по согласованию с Центральным банком Российской Федерации);</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7)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утверждает порядок обмена информацией о компьютерных инцидентах между субъектами инфраструктуры, между ее субъектами и уполномоченными органами иностранных государств, международными, международными неправительственными      организациями</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иностранными</a:t>
            </a:r>
            <a:r>
              <a:rPr lang="en-US" sz="2000" dirty="0" smtClean="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организациями, </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95338" y="2357430"/>
            <a:ext cx="7772400" cy="2071701"/>
          </a:xfrm>
        </p:spPr>
        <p:txBody>
          <a:bodyPr/>
          <a:lstStyle/>
          <a:p>
            <a:pPr algn="r" eaLnBrk="1" hangingPunct="1">
              <a:defRPr/>
            </a:pP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dirty="0" smtClean="0">
                <a:solidFill>
                  <a:schemeClr val="accent2">
                    <a:lumMod val="50000"/>
                  </a:schemeClr>
                </a:solidFill>
              </a:rPr>
              <a:t/>
            </a:r>
            <a:br>
              <a:rPr lang="ru-RU" altLang="ru-RU" sz="2000" b="1" dirty="0" smtClean="0">
                <a:solidFill>
                  <a:schemeClr val="accent2">
                    <a:lumMod val="50000"/>
                  </a:schemeClr>
                </a:solidFill>
              </a:rPr>
            </a:br>
            <a:r>
              <a:rPr lang="ru-RU" altLang="ru-RU" sz="2000" b="1" smtClean="0">
                <a:solidFill>
                  <a:schemeClr val="accent2">
                    <a:lumMod val="50000"/>
                  </a:schemeClr>
                </a:solidFill>
              </a:rPr>
              <a:t/>
            </a:r>
            <a:br>
              <a:rPr lang="ru-RU" altLang="ru-RU" sz="2000" b="1" smtClean="0">
                <a:solidFill>
                  <a:schemeClr val="accent2">
                    <a:lumMod val="50000"/>
                  </a:schemeClr>
                </a:solidFill>
              </a:rPr>
            </a:br>
            <a:r>
              <a:rPr lang="ru-RU" altLang="ru-RU" sz="2000" b="1" smtClean="0">
                <a:solidFill>
                  <a:schemeClr val="accent4"/>
                </a:solidFill>
              </a:rPr>
              <a:t>Принят </a:t>
            </a:r>
            <a:br>
              <a:rPr lang="ru-RU" altLang="ru-RU" sz="2000" b="1" smtClean="0">
                <a:solidFill>
                  <a:schemeClr val="accent4"/>
                </a:solidFill>
              </a:rPr>
            </a:br>
            <a:r>
              <a:rPr lang="ru-RU" altLang="ru-RU" sz="2000" b="1" smtClean="0">
                <a:solidFill>
                  <a:schemeClr val="accent4"/>
                </a:solidFill>
              </a:rPr>
              <a:t>Государственной Думой </a:t>
            </a:r>
            <a:br>
              <a:rPr lang="ru-RU" altLang="ru-RU" sz="2000" b="1" smtClean="0">
                <a:solidFill>
                  <a:schemeClr val="accent4"/>
                </a:solidFill>
              </a:rPr>
            </a:br>
            <a:r>
              <a:rPr lang="ru-RU" altLang="ru-RU" sz="2000" b="1" smtClean="0">
                <a:solidFill>
                  <a:schemeClr val="accent4"/>
                </a:solidFill>
              </a:rPr>
              <a:t>12 июля 2017 года</a:t>
            </a:r>
            <a:r>
              <a:rPr lang="ru-RU" altLang="ru-RU" sz="2000" b="1" dirty="0" smtClean="0">
                <a:solidFill>
                  <a:schemeClr val="accent4"/>
                </a:solidFill>
              </a:rPr>
              <a:t/>
            </a:r>
            <a:br>
              <a:rPr lang="ru-RU" altLang="ru-RU" sz="2000" b="1" dirty="0" smtClean="0">
                <a:solidFill>
                  <a:schemeClr val="accent4"/>
                </a:solidFill>
              </a:rPr>
            </a:br>
            <a:r>
              <a:rPr lang="ru-RU" altLang="ru-RU" sz="2000" b="1" dirty="0" smtClean="0">
                <a:solidFill>
                  <a:schemeClr val="accent4"/>
                </a:solidFill>
              </a:rPr>
              <a:t>Одобрен</a:t>
            </a:r>
            <a:r>
              <a:rPr lang="ru-RU" altLang="ru-RU" sz="2000" b="1" smtClean="0">
                <a:solidFill>
                  <a:schemeClr val="accent4"/>
                </a:solidFill>
              </a:rPr>
              <a:t/>
            </a:r>
            <a:br>
              <a:rPr lang="ru-RU" altLang="ru-RU" sz="2000" b="1" smtClean="0">
                <a:solidFill>
                  <a:schemeClr val="accent4"/>
                </a:solidFill>
              </a:rPr>
            </a:br>
            <a:r>
              <a:rPr lang="ru-RU" altLang="ru-RU" sz="2000" b="1" smtClean="0">
                <a:solidFill>
                  <a:schemeClr val="accent4"/>
                </a:solidFill>
              </a:rPr>
              <a:t>Советом Федерации </a:t>
            </a:r>
            <a:br>
              <a:rPr lang="ru-RU" altLang="ru-RU" sz="2000" b="1" smtClean="0">
                <a:solidFill>
                  <a:schemeClr val="accent4"/>
                </a:solidFill>
              </a:rPr>
            </a:br>
            <a:r>
              <a:rPr lang="ru-RU" altLang="ru-RU" sz="2000" b="1" smtClean="0">
                <a:solidFill>
                  <a:schemeClr val="accent4"/>
                </a:solidFill>
              </a:rPr>
              <a:t>19 июля 2017 года</a:t>
            </a:r>
            <a:r>
              <a:rPr lang="ru-RU" altLang="ru-RU" sz="2000" b="1" dirty="0" smtClean="0">
                <a:solidFill>
                  <a:schemeClr val="accent4"/>
                </a:solidFill>
              </a:rPr>
              <a:t/>
            </a:r>
            <a:br>
              <a:rPr lang="ru-RU" altLang="ru-RU" sz="2000" b="1" dirty="0" smtClean="0">
                <a:solidFill>
                  <a:schemeClr val="accent4"/>
                </a:solidFill>
              </a:rPr>
            </a:br>
            <a:endParaRPr lang="ru-RU" altLang="ru-RU" sz="2000" b="1" dirty="0" smtClean="0">
              <a:solidFill>
                <a:schemeClr val="accent4"/>
              </a:solidFill>
            </a:endParaRPr>
          </a:p>
        </p:txBody>
      </p:sp>
      <p:sp>
        <p:nvSpPr>
          <p:cNvPr id="3076" name="Прямоугольник 2"/>
          <p:cNvSpPr>
            <a:spLocks noChangeArrowheads="1"/>
          </p:cNvSpPr>
          <p:nvPr/>
        </p:nvSpPr>
        <p:spPr bwMode="auto">
          <a:xfrm>
            <a:off x="1000100" y="908050"/>
            <a:ext cx="7715303" cy="2185214"/>
          </a:xfrm>
          <a:prstGeom prst="rect">
            <a:avLst/>
          </a:prstGeom>
          <a:noFill/>
          <a:ln w="9525">
            <a:noFill/>
            <a:miter lim="800000"/>
            <a:headEnd/>
            <a:tailEnd/>
          </a:ln>
        </p:spPr>
        <p:txBody>
          <a:bodyPr wrap="square">
            <a:spAutoFit/>
          </a:bodyPr>
          <a:lstStyle/>
          <a:p>
            <a:pPr algn="ctr" eaLnBrk="1" hangingPunct="1"/>
            <a:endParaRPr lang="ru-RU" altLang="ru-RU" sz="2400" b="1" dirty="0" smtClean="0">
              <a:solidFill>
                <a:schemeClr val="accent2">
                  <a:lumMod val="90000"/>
                </a:schemeClr>
              </a:solidFill>
            </a:endParaRPr>
          </a:p>
          <a:p>
            <a:pPr algn="ctr" eaLnBrk="1" hangingPunct="1"/>
            <a:r>
              <a:rPr lang="ru-RU" altLang="ru-RU" sz="2800" b="1" smtClean="0">
                <a:solidFill>
                  <a:schemeClr val="accent2">
                    <a:lumMod val="50000"/>
                  </a:schemeClr>
                </a:solidFill>
              </a:rPr>
              <a:t>Федеральный закон</a:t>
            </a:r>
            <a:endParaRPr lang="ru-RU" altLang="ru-RU" sz="2800" b="1" dirty="0" smtClean="0">
              <a:solidFill>
                <a:schemeClr val="accent2">
                  <a:lumMod val="50000"/>
                </a:schemeClr>
              </a:solidFill>
            </a:endParaRPr>
          </a:p>
          <a:p>
            <a:pPr algn="ctr" eaLnBrk="1" hangingPunct="1"/>
            <a:r>
              <a:rPr lang="ru-RU" altLang="ru-RU" sz="2800" b="1" smtClean="0">
                <a:solidFill>
                  <a:schemeClr val="accent2">
                    <a:lumMod val="50000"/>
                  </a:schemeClr>
                </a:solidFill>
              </a:rPr>
              <a:t>О безопасности критической информационной инфраструктуры российской федерации</a:t>
            </a:r>
            <a:endParaRPr lang="ru-RU" altLang="ru-RU" sz="2800"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95536" y="260648"/>
            <a:ext cx="8569325" cy="6555641"/>
          </a:xfrm>
          <a:prstGeom prst="rect">
            <a:avLst/>
          </a:prstGeom>
          <a:noFill/>
          <a:ln w="9525">
            <a:noFill/>
            <a:miter lim="800000"/>
            <a:headEnd/>
            <a:tailEnd/>
          </a:ln>
          <a:effectLst/>
        </p:spPr>
        <p:txBody>
          <a:bodyPr>
            <a:spAutoFit/>
          </a:bodyPr>
          <a:lstStyle/>
          <a:p>
            <a:pPr marL="457200" indent="-457200"/>
            <a:r>
              <a:rPr lang="en-US" sz="2000" dirty="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осуществляющими деятельность в области реагирования на компьютерные инциденты, а также порядок получения субъектами инфраструктуры информации о средствах и способах проведения атак и о методах их предупреждения и обнаружения;</a:t>
            </a: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8)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организует установку на значимых объектах инфраструктуры и в сетях электросвязи, используемых для организации взаимодействия ее объектов, средств, предназначенных для обнаружения, предупреждения и ликвидации последствий атак и реагирования на компьютерные инциденты;</a:t>
            </a: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9)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устанавливает требования к средствам, предназначенным для обнаружения, предупреждения и ликвидации последствий атак и реагирования на компьютерные инциденты;</a:t>
            </a: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10)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утверждает порядок, технические условия установки и эксплуатации средств, предназначенных для обнаружения, предупреждения и ликвидации последствий атак и реагирования на компьютерные инциденты, за исключением средств, предназначенных для поиска признаков компьютерных атак в сетях электросвязи, используемых        для</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организации</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взаимодействия объектов инфраструктуры</a:t>
            </a:r>
            <a:r>
              <a:rPr lang="en-US" sz="2000" dirty="0">
                <a:latin typeface="Calibri" panose="020F0502020204030204" pitchFamily="34" charset="0"/>
                <a:cs typeface="Calibri" panose="020F0502020204030204" pitchFamily="34" charset="0"/>
              </a:rPr>
              <a:t>.</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4154984"/>
          </a:xfrm>
          <a:prstGeom prst="rect">
            <a:avLst/>
          </a:prstGeom>
          <a:noFill/>
          <a:ln w="9525">
            <a:noFill/>
            <a:miter lim="800000"/>
            <a:headEnd/>
            <a:tailEnd/>
          </a:ln>
          <a:effectLst/>
        </p:spPr>
        <p:txBody>
          <a:bodyPr>
            <a:spAutoFit/>
          </a:bodyPr>
          <a:lstStyle/>
          <a:p>
            <a:pPr marL="457200" indent="-457200" algn="just"/>
            <a:r>
              <a:rPr lang="ru-RU" sz="2000" dirty="0" smtClean="0">
                <a:latin typeface="Calibri" panose="020F0502020204030204" pitchFamily="34" charset="0"/>
                <a:cs typeface="Calibri" panose="020F0502020204030204" pitchFamily="34" charset="0"/>
              </a:rPr>
              <a:t>      </a:t>
            </a:r>
          </a:p>
          <a:p>
            <a:pPr marL="457200" indent="-457200"/>
            <a:r>
              <a:rPr lang="ru-RU" sz="2000" dirty="0" smtClean="0">
                <a:latin typeface="Calibri" panose="020F0502020204030204" pitchFamily="34" charset="0"/>
                <a:cs typeface="Calibri" panose="020F0502020204030204" pitchFamily="34" charset="0"/>
              </a:rPr>
              <a:t>  5. </a:t>
            </a:r>
            <a:r>
              <a:rPr lang="en-US" sz="2000" dirty="0" smtClean="0">
                <a:latin typeface="Calibri" panose="020F0502020204030204" pitchFamily="34" charset="0"/>
                <a:cs typeface="Calibri" panose="020F0502020204030204" pitchFamily="34" charset="0"/>
              </a:rPr>
              <a:t>	</a:t>
            </a:r>
            <a:r>
              <a:rPr lang="ru-RU" sz="2000" b="1" dirty="0" smtClean="0">
                <a:latin typeface="Calibri" panose="020F0502020204030204" pitchFamily="34" charset="0"/>
                <a:cs typeface="Calibri" panose="020F0502020204030204" pitchFamily="34" charset="0"/>
              </a:rPr>
              <a:t>Федеральный орган исполнительной власти</a:t>
            </a:r>
            <a:r>
              <a:rPr lang="ru-RU" sz="2000" dirty="0" smtClean="0">
                <a:latin typeface="Calibri" panose="020F0502020204030204" pitchFamily="34" charset="0"/>
                <a:cs typeface="Calibri" panose="020F0502020204030204" pitchFamily="34" charset="0"/>
              </a:rPr>
              <a:t>, осуществляющий функции по выработке и реализации государственной политики и нормативно-правовому регулированию в области связи, утверждает по</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согласованию с федеральным органом исполнительной власти, уполномоченным в области обеспечения функционирования государственной системы обнаружения, предупреждения и ликвидации последствий атак на информационные</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ресурсы</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РФ</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порядок,  технические</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условия</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установки и эксплуатации средств, предназначенных для</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поиска признаков атак в сетях электросвязи, используемых для организации взаимодействия объектов инфраструктуры.</a:t>
            </a:r>
            <a:endParaRPr lang="ru-RU" altLang="ru-RU" sz="2000" b="1" dirty="0" smtClean="0">
              <a:solidFill>
                <a:schemeClr val="accent2">
                  <a:lumMod val="50000"/>
                </a:schemeClr>
              </a:solidFill>
              <a:latin typeface="Calibri" panose="020F0502020204030204" pitchFamily="34" charset="0"/>
              <a:ea typeface="+mj-ea"/>
              <a:cs typeface="Calibri" panose="020F0502020204030204" pitchFamily="34" charset="0"/>
            </a:endParaRPr>
          </a:p>
          <a:p>
            <a:endParaRPr lang="ru-RU" altLang="ru-RU" sz="2400" b="1" dirty="0" smtClean="0">
              <a:solidFill>
                <a:schemeClr val="accent2">
                  <a:lumMod val="50000"/>
                </a:schemeClr>
              </a:solidFill>
              <a:latin typeface="Calibri" panose="020F0502020204030204" pitchFamily="34" charset="0"/>
              <a:ea typeface="+mj-ea"/>
              <a:cs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28596" y="642918"/>
            <a:ext cx="8569325" cy="6124754"/>
          </a:xfrm>
          <a:prstGeom prst="rect">
            <a:avLst/>
          </a:prstGeom>
          <a:noFill/>
          <a:ln w="9525">
            <a:noFill/>
            <a:miter lim="800000"/>
            <a:headEnd/>
            <a:tailEnd/>
          </a:ln>
          <a:effectLst/>
        </p:spPr>
        <p:txBody>
          <a:bodyPr>
            <a:spAutoFit/>
          </a:bodyPr>
          <a:lstStyle/>
          <a:p>
            <a:pPr algn="ctr"/>
            <a:r>
              <a:rPr lang="ru-RU" altLang="ru-RU" sz="2400" b="1" dirty="0" smtClean="0">
                <a:solidFill>
                  <a:schemeClr val="accent2">
                    <a:lumMod val="50000"/>
                  </a:schemeClr>
                </a:solidFill>
              </a:rPr>
              <a:t>Категорирование объектов критической информационной инфраструктуры</a:t>
            </a:r>
          </a:p>
          <a:p>
            <a:r>
              <a:rPr lang="ru-RU" altLang="ru-RU" sz="2400" b="1" dirty="0" smtClean="0">
                <a:solidFill>
                  <a:schemeClr val="accent2">
                    <a:lumMod val="50000"/>
                  </a:schemeClr>
                </a:solidFill>
              </a:rPr>
              <a:t> </a:t>
            </a:r>
          </a:p>
          <a:p>
            <a:r>
              <a:rPr lang="en-US" sz="2000" dirty="0" smtClean="0">
                <a:latin typeface="Calibri" panose="020F0502020204030204" pitchFamily="34" charset="0"/>
                <a:cs typeface="Calibri" panose="020F0502020204030204" pitchFamily="34" charset="0"/>
              </a:rPr>
              <a:t>1. </a:t>
            </a:r>
            <a:r>
              <a:rPr lang="ru-RU" sz="2000" dirty="0" smtClean="0">
                <a:latin typeface="Calibri" panose="020F0502020204030204" pitchFamily="34" charset="0"/>
                <a:cs typeface="Calibri" panose="020F0502020204030204" pitchFamily="34" charset="0"/>
              </a:rPr>
              <a:t>Категорирование объекта инфраструктуры представляет собой установление соответствия ее объекта критериям значимости и показателям их значений, присвоение ему одной из категорий значимости, проверку сведений о результатах ее присвоения.</a:t>
            </a:r>
          </a:p>
          <a:p>
            <a:endParaRPr lang="ru-RU" sz="2000" dirty="0" smtClean="0">
              <a:latin typeface="Calibri" panose="020F0502020204030204" pitchFamily="34" charset="0"/>
              <a:cs typeface="Calibri" panose="020F0502020204030204" pitchFamily="34" charset="0"/>
            </a:endParaRPr>
          </a:p>
          <a:p>
            <a:r>
              <a:rPr lang="en-US" sz="2000" b="1" dirty="0" smtClean="0">
                <a:latin typeface="Calibri" panose="020F0502020204030204" pitchFamily="34" charset="0"/>
                <a:cs typeface="Calibri" panose="020F0502020204030204" pitchFamily="34" charset="0"/>
              </a:rPr>
              <a:t>2. </a:t>
            </a:r>
            <a:r>
              <a:rPr lang="ru-RU" sz="2000" b="1" dirty="0" smtClean="0">
                <a:latin typeface="Calibri" panose="020F0502020204030204" pitchFamily="34" charset="0"/>
                <a:cs typeface="Calibri" panose="020F0502020204030204" pitchFamily="34" charset="0"/>
              </a:rPr>
              <a:t>Категорирование осуществляется исходя из:</a:t>
            </a: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1) социальной значимости, выражающейся в оценке возможного ущерба, причиняемого жизни или здоровью людей, возможности прекращения</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или нарушения функционирования объектов    </a:t>
            </a:r>
          </a:p>
          <a:p>
            <a:pPr marL="457200" indent="-457200"/>
            <a:r>
              <a:rPr lang="ru-RU"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обеспечения жизнедеятельности населения, транспортной инфраструктуры, сетей связи, а также максимальном времени отсутствия доступа к государственной услуге для получателей такой услуги;</a:t>
            </a: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2) политической значимости, выражающейся в оценке возможного причинения ущерба интересам Российской Федерации в вопросах внутренней и внешней политики;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940088"/>
          </a:xfrm>
          <a:prstGeom prst="rect">
            <a:avLst/>
          </a:prstGeom>
          <a:noFill/>
          <a:ln w="9525">
            <a:noFill/>
            <a:miter lim="800000"/>
            <a:headEnd/>
            <a:tailEnd/>
          </a:ln>
          <a:effectLst/>
        </p:spPr>
        <p:txBody>
          <a:bodyPr>
            <a:spAutoFit/>
          </a:bodyPr>
          <a:lstStyle/>
          <a:p>
            <a:pPr marL="457200" indent="-457200"/>
            <a:r>
              <a:rPr lang="ru-RU" sz="2000" dirty="0" smtClean="0">
                <a:latin typeface="Calibri" panose="020F0502020204030204" pitchFamily="34" charset="0"/>
                <a:cs typeface="Calibri" panose="020F0502020204030204" pitchFamily="34" charset="0"/>
              </a:rPr>
              <a:t>3) </a:t>
            </a:r>
            <a:r>
              <a:rPr lang="en-US" sz="2000" dirty="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экономической значимости, выражающейся в оценке возможного причинения прямого и косвенного ущерба субъектам инфраструктуры и бюджетам Российской Федерации;</a:t>
            </a:r>
          </a:p>
          <a:p>
            <a:pPr marL="457200" indent="-457200"/>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экологической значимости, выражающейся в оценке уровня    воздействия на окружающую среду;</a:t>
            </a:r>
          </a:p>
          <a:p>
            <a:pPr marL="457200" indent="-457200"/>
            <a:r>
              <a:rPr lang="ru-RU" sz="2000" dirty="0" smtClean="0">
                <a:latin typeface="Calibri" panose="020F0502020204030204" pitchFamily="34" charset="0"/>
                <a:cs typeface="Calibri" panose="020F0502020204030204" pitchFamily="34" charset="0"/>
              </a:rPr>
              <a:t>5)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значимости объекта инфраструктуры для обеспечения обороны страны, безопасности государства и правопорядка.</a:t>
            </a:r>
          </a:p>
          <a:p>
            <a:pPr marL="457200" indent="-457200"/>
            <a:endParaRPr lang="ru-RU"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3. </a:t>
            </a:r>
            <a:r>
              <a:rPr lang="ru-RU" sz="2000" b="1" dirty="0" smtClean="0">
                <a:latin typeface="Calibri" panose="020F0502020204030204" pitchFamily="34" charset="0"/>
                <a:cs typeface="Calibri" panose="020F0502020204030204" pitchFamily="34" charset="0"/>
              </a:rPr>
              <a:t>Устанавливаются три категории значимости объектов КИИ - первая,</a:t>
            </a:r>
            <a:r>
              <a:rPr lang="en-US" sz="2000" b="1" dirty="0" smtClean="0">
                <a:latin typeface="Calibri" panose="020F0502020204030204" pitchFamily="34" charset="0"/>
                <a:cs typeface="Calibri" panose="020F0502020204030204" pitchFamily="34" charset="0"/>
              </a:rPr>
              <a:t> </a:t>
            </a:r>
            <a:r>
              <a:rPr lang="ru-RU" sz="2000" b="1" dirty="0" smtClean="0">
                <a:latin typeface="Calibri" panose="020F0502020204030204" pitchFamily="34" charset="0"/>
                <a:cs typeface="Calibri" panose="020F0502020204030204" pitchFamily="34" charset="0"/>
              </a:rPr>
              <a:t>вторая и третья.</a:t>
            </a:r>
            <a:endParaRPr lang="en-US" sz="2000" b="1" dirty="0" smtClean="0">
              <a:latin typeface="Calibri" panose="020F0502020204030204" pitchFamily="34" charset="0"/>
              <a:cs typeface="Calibri" panose="020F0502020204030204" pitchFamily="34" charset="0"/>
            </a:endParaRPr>
          </a:p>
          <a:p>
            <a:pPr indent="-457200"/>
            <a:endParaRPr lang="ru-RU" sz="2000" b="1"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4. Субъекты инфраструктуры в соответствии с критериями значимости и показателями их значений, а также порядком осуществления категорирования присваивают одну из категорий значимости принадлежащим им на праве собственности, аренды или ином законном основании объектам критической информационной инфраструктуры. Если ее объект не соответствует критериям значимости, показателям этих критериев и их значениям, ему не присваивается ни одна из таких категорий.</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940088"/>
          </a:xfrm>
          <a:prstGeom prst="rect">
            <a:avLst/>
          </a:prstGeom>
          <a:noFill/>
          <a:ln w="9525">
            <a:noFill/>
            <a:miter lim="800000"/>
            <a:headEnd/>
            <a:tailEnd/>
          </a:ln>
          <a:effectLst/>
        </p:spPr>
        <p:txBody>
          <a:bodyPr>
            <a:spAutoFit/>
          </a:bodyPr>
          <a:lstStyle/>
          <a:p>
            <a:pPr indent="-457200"/>
            <a:r>
              <a:rPr lang="ru-RU" sz="2000" dirty="0" smtClean="0">
                <a:latin typeface="Calibri" panose="020F0502020204030204" pitchFamily="34" charset="0"/>
                <a:cs typeface="Calibri" panose="020F0502020204030204" pitchFamily="34" charset="0"/>
              </a:rPr>
              <a:t>5. Сведения о результатах присвоения объекту инфраструктуры одной из категорий значимости либо об отсутствии необходимости присвоения ему одной из таких категорий ее субъекты в письменном виде в десятидневный срок со дня принятия ими соответствующего решения направляют в федеральный орган исполнительной власти, уполномоченный в области обеспечения безопасности инфраструктуры Российской Федерации, по утвержденной им форме.</a:t>
            </a:r>
            <a:endParaRPr lang="en-US" sz="2000" dirty="0" smtClean="0">
              <a:latin typeface="Calibri" panose="020F0502020204030204" pitchFamily="34" charset="0"/>
              <a:cs typeface="Calibri" panose="020F0502020204030204" pitchFamily="34" charset="0"/>
            </a:endParaRPr>
          </a:p>
          <a:p>
            <a:pPr indent="-457200"/>
            <a:endParaRPr lang="ru-RU" altLang="ru-RU"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6. Федеральный орган исполнительной власти, уполномоченный в области обеспечения безопасности инфраструктуры Российской Федерации, в тридцатидневный срок со дня получения сведений, указанных в части 5 настоящей статьи, проверяет соблюдение порядка осуществления категорирования и правильность присвоения ее объекту одной из категорий значимости либо не присвоения ему ни одной из таких категорий.</a:t>
            </a:r>
            <a:endParaRPr lang="en-US" sz="2000" dirty="0" smtClean="0">
              <a:latin typeface="Calibri" panose="020F0502020204030204" pitchFamily="34" charset="0"/>
              <a:cs typeface="Calibri" panose="020F0502020204030204" pitchFamily="34" charset="0"/>
            </a:endParaRPr>
          </a:p>
          <a:p>
            <a:pPr indent="-457200"/>
            <a:endParaRPr lang="ru-RU"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7. В случае, если субъектом инфраструктуры соблюден порядок осуществления категорирования и принадлежащему ему на праве собственности, аренды или ином законном основании ее объекту правильно</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присвоена</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одна</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из категорий значимости,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5940088"/>
          </a:xfrm>
          <a:prstGeom prst="rect">
            <a:avLst/>
          </a:prstGeom>
          <a:noFill/>
          <a:ln w="9525">
            <a:noFill/>
            <a:miter lim="800000"/>
            <a:headEnd/>
            <a:tailEnd/>
          </a:ln>
          <a:effectLst/>
        </p:spPr>
        <p:txBody>
          <a:bodyPr wrap="square">
            <a:spAutoFit/>
          </a:bodyPr>
          <a:lstStyle/>
          <a:p>
            <a:pPr indent="-457200"/>
            <a:r>
              <a:rPr lang="ru-RU" sz="2000" dirty="0" smtClean="0">
                <a:latin typeface="Calibri" panose="020F0502020204030204" pitchFamily="34" charset="0"/>
                <a:cs typeface="Calibri" panose="020F0502020204030204" pitchFamily="34" charset="0"/>
              </a:rPr>
              <a:t>федеральный орган исполнительной власти, уполномоченный в области обеспечения безопасности инфраструктуры Российской Федерации, вносит сведения о таком объекте инфраструктуры в реестр ее значимых объектов, о чем в десятидневный срок уведомляется субъект критической информационной инфраструктуры.</a:t>
            </a:r>
            <a:endParaRPr lang="en-US" sz="2000" dirty="0" smtClean="0">
              <a:latin typeface="Calibri" panose="020F0502020204030204" pitchFamily="34" charset="0"/>
              <a:cs typeface="Calibri" panose="020F0502020204030204" pitchFamily="34" charset="0"/>
            </a:endParaRPr>
          </a:p>
          <a:p>
            <a:pPr indent="-457200"/>
            <a:endParaRPr lang="ru-RU"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8.</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 случае, если федеральным органом исполнительной власти, уполномоченным в области обеспечения безопасности критической информационной инфраструктуры Российской Федерации, выявлены нарушения порядка осуществления категорирования и объекту инфраструктуры, принадлежащему на праве собственности, аренды или ином законном основании субъекту инфраструктуры, неправильно присвоена одна из категорий значимости и необоснованно не присвоена ни одна из таких категорий и субъектом КИИ представлены неполные и  недостоверные сведения о результатах присвоения такому объекту инфраструктуры одной из категорий значимости либо об отсутствии необходимости присвоения ему одной из таких категорий, федеральный орган исполнительной власти, уполномоченный</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области</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обеспечения безопасности</a:t>
            </a:r>
            <a:r>
              <a:rPr lang="en-US" sz="2000" dirty="0" smtClean="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инфраструктуры Российской Федерации, </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indent="-457200"/>
            <a:r>
              <a:rPr lang="ru-RU" sz="2000" dirty="0" smtClean="0">
                <a:latin typeface="Calibri" panose="020F0502020204030204" pitchFamily="34" charset="0"/>
                <a:cs typeface="Calibri" panose="020F0502020204030204" pitchFamily="34" charset="0"/>
              </a:rPr>
              <a:t>в десятидневный срок со дня поступления представленных сведений возвращает их в письменном виде ее субъекту с мотивированным обоснованием причин возврата.</a:t>
            </a:r>
          </a:p>
          <a:p>
            <a:pPr indent="-457200"/>
            <a:endParaRPr lang="en-US"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9. Субъект инфраструктуры после получения мотивированного обоснования причин возврата сведений, указанных в части 5 настоящей статьи, не более чем в десятидневный срок устраняет отмеченные недостатки и повторно направляет такие сведения в федеральный орган исполнительной власти, уполномоченный в области обеспечения безопасности инфраструктуры РФ.</a:t>
            </a:r>
          </a:p>
          <a:p>
            <a:pPr indent="-457200"/>
            <a:endParaRPr lang="en-US"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10. Сведения об отсутствии необходимости присвоения объекту инфраструктуры одной из категорий значимости после их проверки направляются федеральным органом исполнительной власти, уполномоченным в области обеспечения безопасности инфраструктуры Российской Федерации, в государственную систему обнаружения, предупреждения и ликвидации последствий атак на информационные ресурсы Российской Федерации, о чем в десятидневный срок уведомляется субъект инфраструктуры.</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5632311"/>
          </a:xfrm>
          <a:prstGeom prst="rect">
            <a:avLst/>
          </a:prstGeom>
          <a:noFill/>
          <a:ln w="9525">
            <a:noFill/>
            <a:miter lim="800000"/>
            <a:headEnd/>
            <a:tailEnd/>
          </a:ln>
          <a:effectLst/>
        </p:spPr>
        <p:txBody>
          <a:bodyPr wrap="square">
            <a:spAutoFit/>
          </a:bodyPr>
          <a:lstStyle/>
          <a:p>
            <a:pPr indent="-457200"/>
            <a:r>
              <a:rPr lang="ru-RU" sz="2000" dirty="0" smtClean="0">
                <a:latin typeface="Calibri" panose="020F0502020204030204" pitchFamily="34" charset="0"/>
                <a:cs typeface="Calibri" panose="020F0502020204030204" pitchFamily="34" charset="0"/>
              </a:rPr>
              <a:t>11. В случае непредставления субъектом инфраструктуры сведений, указанных в части 5 настоящей статьи, федеральный орган исполнительной власти, уполномоченный в области обеспечения безопасности критической информационной инфраструктуры Российской Федерации, направляет в адрес указанного субъекта требование о необходимости соблюдения положений настоящей статьи.</a:t>
            </a:r>
            <a:endParaRPr lang="en-US" sz="2000" dirty="0" smtClean="0">
              <a:latin typeface="Calibri" panose="020F0502020204030204" pitchFamily="34" charset="0"/>
              <a:cs typeface="Calibri" panose="020F0502020204030204" pitchFamily="34" charset="0"/>
            </a:endParaRPr>
          </a:p>
          <a:p>
            <a:pPr indent="-457200"/>
            <a:endParaRPr lang="ru-RU"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12. Категория значимости, к которой отнесен значимый объект критической информационной инфраструктуры, может быть изменена в порядке, предусмотренном для категорирования, в следующих случаях:</a:t>
            </a:r>
            <a:endParaRPr lang="en-US" sz="2000" dirty="0" smtClean="0">
              <a:latin typeface="Calibri" panose="020F0502020204030204" pitchFamily="34" charset="0"/>
              <a:cs typeface="Calibri" panose="020F0502020204030204" pitchFamily="34" charset="0"/>
            </a:endParaRP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1) по мотивированному решению федерального органа исполнительной власти, уполномоченного в области обеспечения безопасности критической информационной инфраструктуры Российской Федерации, принятому по результатам проверки, проведенной в рамках осуществления государственного контроля в области обеспечения безопасности значимых объектов критической информационной инфраструктуры;</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509200"/>
          </a:xfrm>
          <a:prstGeom prst="rect">
            <a:avLst/>
          </a:prstGeom>
          <a:noFill/>
          <a:ln w="9525">
            <a:noFill/>
            <a:miter lim="800000"/>
            <a:headEnd/>
            <a:tailEnd/>
          </a:ln>
          <a:effectLst/>
        </p:spPr>
        <p:txBody>
          <a:bodyPr>
            <a:spAutoFit/>
          </a:bodyPr>
          <a:lstStyle/>
          <a:p>
            <a:pPr marL="457200" indent="-457200"/>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 случае изменения значимого объекта инфраструктуры, в результате которого такой объект перестал соответствовать критериям значимости и показателям их значений, на основании которых ему была присвоена определенная категория значимости;</a:t>
            </a:r>
          </a:p>
          <a:p>
            <a:pPr marL="457200" indent="-457200">
              <a:buFont typeface="+mj-lt"/>
              <a:buAutoNum type="arabicPeriod"/>
            </a:pPr>
            <a:endParaRPr lang="ru-RU"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 связи с ликвидацией, реорганизацией субъекта инфраструктуры и изменением его организационно-правовой формы, в результате которых были изменены либо утрачены признаки субъекта инфраструктуры.</a:t>
            </a:r>
          </a:p>
          <a:p>
            <a:endParaRPr lang="ru-RU" altLang="ru-RU" sz="2400" b="1" dirty="0" smtClean="0">
              <a:solidFill>
                <a:schemeClr val="accent2">
                  <a:lumMod val="50000"/>
                </a:schemeClr>
              </a:solidFill>
              <a:latin typeface="+mj-lt"/>
              <a:ea typeface="+mj-ea"/>
              <a:cs typeface="+mj-cs"/>
            </a:endParaRPr>
          </a:p>
          <a:p>
            <a:r>
              <a:rPr lang="ru-RU" altLang="ru-RU" sz="2400" b="1" dirty="0" smtClean="0">
                <a:solidFill>
                  <a:schemeClr val="accent2">
                    <a:lumMod val="50000"/>
                  </a:schemeClr>
                </a:solidFill>
                <a:latin typeface="+mj-lt"/>
                <a:ea typeface="+mj-ea"/>
                <a:cs typeface="+mj-cs"/>
              </a:rPr>
              <a:t>Статья 8. Реестр значимых объектов критической информационной инфраструктуры</a:t>
            </a:r>
          </a:p>
          <a:p>
            <a:r>
              <a:rPr lang="ru-RU" sz="2000" dirty="0" smtClean="0"/>
              <a:t> </a:t>
            </a:r>
          </a:p>
          <a:p>
            <a:r>
              <a:rPr lang="en-US" sz="2000" dirty="0" smtClean="0">
                <a:latin typeface="Calibri" panose="020F0502020204030204" pitchFamily="34" charset="0"/>
                <a:cs typeface="Calibri" panose="020F0502020204030204" pitchFamily="34" charset="0"/>
              </a:rPr>
              <a:t>1. </a:t>
            </a:r>
            <a:r>
              <a:rPr lang="ru-RU" sz="2000" dirty="0" smtClean="0">
                <a:latin typeface="Calibri" panose="020F0502020204030204" pitchFamily="34" charset="0"/>
                <a:cs typeface="Calibri" panose="020F0502020204030204" pitchFamily="34" charset="0"/>
              </a:rPr>
              <a:t>В целях учета значимых объектов инфраструктуры федеральный орган исполнительной власти, уполномоченный в области обеспечения ее безопасности Российской Федерации, ведет реестр ее значимых объектов в установленном им порядке. В данный реестр вносятся следующие сведения:</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170646"/>
          </a:xfrm>
          <a:prstGeom prst="rect">
            <a:avLst/>
          </a:prstGeom>
          <a:noFill/>
          <a:ln w="9525">
            <a:noFill/>
            <a:miter lim="800000"/>
            <a:headEnd/>
            <a:tailEnd/>
          </a:ln>
          <a:effectLst/>
        </p:spPr>
        <p:txBody>
          <a:bodyPr>
            <a:spAutoFit/>
          </a:bodyPr>
          <a:lstStyle/>
          <a:p>
            <a:pPr>
              <a:lnSpc>
                <a:spcPct val="150000"/>
              </a:lnSpc>
            </a:pPr>
            <a:endParaRPr lang="ru-RU" sz="2000" dirty="0" smtClean="0">
              <a:latin typeface="Calibri" panose="020F0502020204030204" pitchFamily="34" charset="0"/>
              <a:cs typeface="Calibri" panose="020F0502020204030204" pitchFamily="34" charset="0"/>
            </a:endParaRPr>
          </a:p>
          <a:p>
            <a:pPr>
              <a:lnSpc>
                <a:spcPct val="150000"/>
              </a:lnSpc>
            </a:pPr>
            <a:r>
              <a:rPr lang="ru-RU" sz="2000" dirty="0" smtClean="0">
                <a:latin typeface="Calibri" panose="020F0502020204030204" pitchFamily="34" charset="0"/>
                <a:cs typeface="Calibri" panose="020F0502020204030204" pitchFamily="34" charset="0"/>
              </a:rPr>
              <a:t>1) наименование значимого объекта КИИ;</a:t>
            </a:r>
          </a:p>
          <a:p>
            <a:pPr>
              <a:lnSpc>
                <a:spcPct val="150000"/>
              </a:lnSpc>
            </a:pPr>
            <a:r>
              <a:rPr lang="ru-RU" sz="2000" dirty="0" smtClean="0">
                <a:latin typeface="Calibri" panose="020F0502020204030204" pitchFamily="34" charset="0"/>
                <a:cs typeface="Calibri" panose="020F0502020204030204" pitchFamily="34" charset="0"/>
              </a:rPr>
              <a:t>2) наименование субъекта КИИ;</a:t>
            </a:r>
          </a:p>
          <a:p>
            <a:pPr>
              <a:lnSpc>
                <a:spcPct val="150000"/>
              </a:lnSpc>
            </a:pPr>
            <a:r>
              <a:rPr lang="ru-RU" sz="2000" dirty="0" smtClean="0">
                <a:latin typeface="Calibri" panose="020F0502020204030204" pitchFamily="34" charset="0"/>
                <a:cs typeface="Calibri" panose="020F0502020204030204" pitchFamily="34" charset="0"/>
              </a:rPr>
              <a:t>3) сведения о взаимодействии значимого объекта инфраструктуры и сетей электросвязи;</a:t>
            </a:r>
          </a:p>
          <a:p>
            <a:pPr>
              <a:lnSpc>
                <a:spcPct val="150000"/>
              </a:lnSpc>
            </a:pPr>
            <a:r>
              <a:rPr lang="ru-RU" sz="2000" dirty="0" smtClean="0">
                <a:latin typeface="Calibri" panose="020F0502020204030204" pitchFamily="34" charset="0"/>
                <a:cs typeface="Calibri" panose="020F0502020204030204" pitchFamily="34" charset="0"/>
              </a:rPr>
              <a:t>4) сведения о лице, эксплуатирующем значимый объект КИИ;</a:t>
            </a:r>
          </a:p>
          <a:p>
            <a:pPr>
              <a:lnSpc>
                <a:spcPct val="150000"/>
              </a:lnSpc>
            </a:pPr>
            <a:r>
              <a:rPr lang="ru-RU" sz="2000" dirty="0" smtClean="0">
                <a:latin typeface="Calibri" panose="020F0502020204030204" pitchFamily="34" charset="0"/>
                <a:cs typeface="Calibri" panose="020F0502020204030204" pitchFamily="34" charset="0"/>
              </a:rPr>
              <a:t>5) категория значимости, которая присвоена значимому объекту КИИ;</a:t>
            </a:r>
          </a:p>
          <a:p>
            <a:pPr>
              <a:lnSpc>
                <a:spcPct val="150000"/>
              </a:lnSpc>
            </a:pPr>
            <a:r>
              <a:rPr lang="ru-RU" sz="2000" dirty="0" smtClean="0">
                <a:latin typeface="Calibri" panose="020F0502020204030204" pitchFamily="34" charset="0"/>
                <a:cs typeface="Calibri" panose="020F0502020204030204" pitchFamily="34" charset="0"/>
              </a:rPr>
              <a:t>6) сведения о программных и программно-аппаратных средствах, используемых на значимом объекте КИИ;</a:t>
            </a:r>
          </a:p>
          <a:p>
            <a:pPr>
              <a:lnSpc>
                <a:spcPct val="150000"/>
              </a:lnSpc>
            </a:pPr>
            <a:r>
              <a:rPr lang="ru-RU" sz="2000" dirty="0" smtClean="0">
                <a:latin typeface="Calibri" panose="020F0502020204030204" pitchFamily="34" charset="0"/>
                <a:cs typeface="Calibri" panose="020F0502020204030204" pitchFamily="34" charset="0"/>
              </a:rPr>
              <a:t>7) меры, применяемые для обеспечения безопасности значимого объекта КИИ.</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804" y="332656"/>
            <a:ext cx="8229600" cy="642942"/>
          </a:xfrm>
        </p:spPr>
        <p:txBody>
          <a:bodyPr/>
          <a:lstStyle/>
          <a:p>
            <a:pPr>
              <a:defRPr/>
            </a:pPr>
            <a:r>
              <a:rPr lang="ru-RU" altLang="ru-RU" sz="2400" dirty="0" smtClean="0">
                <a:solidFill>
                  <a:srgbClr val="12065A"/>
                </a:solidFill>
              </a:rPr>
              <a:t/>
            </a:r>
            <a:br>
              <a:rPr lang="ru-RU" altLang="ru-RU" sz="2400" dirty="0" smtClean="0">
                <a:solidFill>
                  <a:srgbClr val="12065A"/>
                </a:solidFill>
              </a:rPr>
            </a:br>
            <a:r>
              <a:rPr lang="ru-RU" sz="2400" b="1" i="1" dirty="0" smtClean="0">
                <a:solidFill>
                  <a:schemeClr val="accent2">
                    <a:lumMod val="50000"/>
                  </a:schemeClr>
                </a:solidFill>
              </a:rPr>
              <a:t>Сфера действия настоящего Федерального закона</a:t>
            </a:r>
            <a:r>
              <a:rPr lang="ru-RU" sz="2400" b="1" i="1" dirty="0">
                <a:solidFill>
                  <a:schemeClr val="accent2">
                    <a:lumMod val="50000"/>
                  </a:schemeClr>
                </a:solidFill>
              </a:rPr>
              <a:t/>
            </a:r>
            <a:br>
              <a:rPr lang="ru-RU" sz="2400" b="1" i="1" dirty="0">
                <a:solidFill>
                  <a:schemeClr val="accent2">
                    <a:lumMod val="50000"/>
                  </a:schemeClr>
                </a:solidFill>
              </a:rPr>
            </a:br>
            <a:endParaRPr lang="ru-RU" sz="2400" b="1" i="1" dirty="0">
              <a:solidFill>
                <a:schemeClr val="accent2">
                  <a:lumMod val="50000"/>
                </a:schemeClr>
              </a:solidFill>
            </a:endParaRPr>
          </a:p>
        </p:txBody>
      </p:sp>
      <p:sp>
        <p:nvSpPr>
          <p:cNvPr id="4099" name="Объект 2"/>
          <p:cNvSpPr>
            <a:spLocks noGrp="1"/>
          </p:cNvSpPr>
          <p:nvPr>
            <p:ph idx="1"/>
          </p:nvPr>
        </p:nvSpPr>
        <p:spPr>
          <a:xfrm>
            <a:off x="457200" y="1340768"/>
            <a:ext cx="8286808" cy="1784810"/>
          </a:xfrm>
        </p:spPr>
        <p:txBody>
          <a:bodyPr/>
          <a:lstStyle/>
          <a:p>
            <a:pPr marL="0" indent="0">
              <a:lnSpc>
                <a:spcPct val="107000"/>
              </a:lnSpc>
              <a:spcAft>
                <a:spcPts val="800"/>
              </a:spcAft>
              <a:buNone/>
            </a:pPr>
            <a:r>
              <a:rPr lang="en-US" sz="1800" dirty="0" smtClean="0"/>
              <a:t>	</a:t>
            </a:r>
            <a:r>
              <a:rPr lang="ru-RU" sz="2000" b="1" dirty="0" smtClean="0">
                <a:latin typeface="Calibri" panose="020F0502020204030204" pitchFamily="34" charset="0"/>
                <a:ea typeface="Calibri" panose="020F0502020204030204" pitchFamily="34" charset="0"/>
                <a:cs typeface="Times New Roman" panose="02020603050405020304" pitchFamily="18" charset="0"/>
              </a:rPr>
              <a:t>Настоящий Федеральный закон регулирует отношения в области обеспечения безопасности критической информационной инфраструктуры Российской Федерации в целях ее устойчивого функционирования при проведении в отношении ее компьютерных атак</a:t>
            </a:r>
            <a:r>
              <a:rPr lang="ru-RU" sz="2000" dirty="0" smtClean="0">
                <a:latin typeface="Calibri" panose="020F0502020204030204" pitchFamily="34" charset="0"/>
                <a:ea typeface="Calibri" panose="020F0502020204030204" pitchFamily="34"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eaLnBrk="1" hangingPunct="1">
              <a:spcBef>
                <a:spcPts val="0"/>
              </a:spcBef>
              <a:buFontTx/>
              <a:buNone/>
            </a:pPr>
            <a:r>
              <a:rPr lang="ru-RU" altLang="ru-RU" sz="2000" dirty="0" smtClean="0"/>
              <a:t>	</a:t>
            </a:r>
            <a:r>
              <a:rPr lang="ru-RU" altLang="ru-RU" sz="2400" b="1" i="1" dirty="0" smtClean="0">
                <a:solidFill>
                  <a:schemeClr val="accent2">
                    <a:lumMod val="50000"/>
                  </a:schemeClr>
                </a:solidFill>
                <a:latin typeface="+mj-lt"/>
                <a:ea typeface="+mj-ea"/>
                <a:cs typeface="+mj-cs"/>
              </a:rPr>
              <a:t>Основные понятия, используемые в настоящем Федеральном законе</a:t>
            </a:r>
            <a:endParaRPr lang="en-US" altLang="ru-RU" sz="2400" b="1" i="1" dirty="0" smtClean="0">
              <a:solidFill>
                <a:schemeClr val="accent2">
                  <a:lumMod val="50000"/>
                </a:schemeClr>
              </a:solidFill>
              <a:latin typeface="+mj-lt"/>
              <a:ea typeface="+mj-ea"/>
              <a:cs typeface="+mj-cs"/>
            </a:endParaRPr>
          </a:p>
          <a:p>
            <a:pPr marL="0" indent="0" algn="just" eaLnBrk="1" hangingPunct="1">
              <a:spcBef>
                <a:spcPts val="0"/>
              </a:spcBef>
              <a:buFontTx/>
              <a:buNone/>
            </a:pPr>
            <a:endParaRPr lang="ru-RU" altLang="ru-RU" sz="2400" b="1" i="1" dirty="0" smtClean="0">
              <a:solidFill>
                <a:schemeClr val="accent2">
                  <a:lumMod val="50000"/>
                </a:schemeClr>
              </a:solidFill>
              <a:latin typeface="+mj-lt"/>
              <a:ea typeface="+mj-ea"/>
              <a:cs typeface="+mj-cs"/>
            </a:endParaRPr>
          </a:p>
          <a:p>
            <a:pPr marL="0" indent="0">
              <a:lnSpc>
                <a:spcPct val="107000"/>
              </a:lnSpc>
              <a:spcAft>
                <a:spcPts val="800"/>
              </a:spcAft>
              <a:buNone/>
            </a:pPr>
            <a:r>
              <a:rPr lang="ru-RU" sz="2000" dirty="0" smtClean="0"/>
              <a:t>	</a:t>
            </a:r>
            <a:r>
              <a:rPr lang="ru-RU" sz="2000" b="1" dirty="0">
                <a:latin typeface="Calibri" panose="020F0502020204030204" pitchFamily="34" charset="0"/>
                <a:ea typeface="Calibri" panose="020F0502020204030204" pitchFamily="34" charset="0"/>
                <a:cs typeface="Times New Roman" panose="02020603050405020304" pitchFamily="18" charset="0"/>
              </a:rPr>
              <a:t>Для целей настоящего Федерального закона используются следующие основные понятия:</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ru-RU" sz="2000" dirty="0">
                <a:latin typeface="Calibri" panose="020F0502020204030204" pitchFamily="34" charset="0"/>
                <a:ea typeface="Calibri" panose="020F0502020204030204" pitchFamily="34" charset="0"/>
                <a:cs typeface="Times New Roman" panose="02020603050405020304" pitchFamily="18" charset="0"/>
              </a:rPr>
              <a:t>1) </a:t>
            </a:r>
            <a:r>
              <a:rPr lang="ru-RU" sz="2000" b="1" dirty="0">
                <a:latin typeface="Calibri" panose="020F0502020204030204" pitchFamily="34" charset="0"/>
                <a:ea typeface="Calibri" panose="020F0502020204030204" pitchFamily="34" charset="0"/>
                <a:cs typeface="Times New Roman" panose="02020603050405020304" pitchFamily="18" charset="0"/>
              </a:rPr>
              <a:t>автоматизированная система управления </a:t>
            </a:r>
            <a:r>
              <a:rPr lang="ru-RU" sz="2000" dirty="0">
                <a:latin typeface="Calibri" panose="020F0502020204030204" pitchFamily="34" charset="0"/>
                <a:ea typeface="Calibri" panose="020F0502020204030204" pitchFamily="34" charset="0"/>
                <a:cs typeface="Times New Roman" panose="02020603050405020304" pitchFamily="18" charset="0"/>
              </a:rPr>
              <a:t>-</a:t>
            </a:r>
            <a:r>
              <a:rPr lang="ru-RU" sz="2000" b="1" dirty="0">
                <a:latin typeface="Calibri" panose="020F0502020204030204" pitchFamily="34" charset="0"/>
                <a:ea typeface="Calibri" panose="020F0502020204030204" pitchFamily="34" charset="0"/>
                <a:cs typeface="Times New Roman" panose="02020603050405020304" pitchFamily="18" charset="0"/>
              </a:rPr>
              <a:t> </a:t>
            </a:r>
            <a:r>
              <a:rPr lang="ru-RU" sz="2000" dirty="0">
                <a:latin typeface="Calibri" panose="020F0502020204030204" pitchFamily="34" charset="0"/>
                <a:ea typeface="Calibri" panose="020F0502020204030204" pitchFamily="34" charset="0"/>
                <a:cs typeface="Times New Roman" panose="02020603050405020304" pitchFamily="18" charset="0"/>
              </a:rPr>
              <a:t>комплекс программных и программно-аппаратных средств, предназначенных для контроля за технологическим и (или) производственным оборудованием исполнительными устройствами) и производимыми ими процессами, а также для управления такими оборудованием и процессами;</a:t>
            </a:r>
          </a:p>
          <a:p>
            <a:pPr marL="0" indent="0" algn="just">
              <a:spcBef>
                <a:spcPct val="0"/>
              </a:spcBef>
              <a:buFontTx/>
              <a:buNone/>
              <a:defRPr/>
            </a:pPr>
            <a:endParaRPr lang="ru-RU" altLang="ru-RU" sz="2400" b="1" i="1" dirty="0" smtClean="0">
              <a:solidFill>
                <a:schemeClr val="accent2">
                  <a:lumMod val="50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570756"/>
          </a:xfrm>
          <a:prstGeom prst="rect">
            <a:avLst/>
          </a:prstGeom>
          <a:noFill/>
          <a:ln w="9525">
            <a:noFill/>
            <a:miter lim="800000"/>
            <a:headEnd/>
            <a:tailEnd/>
          </a:ln>
          <a:effectLst/>
        </p:spPr>
        <p:txBody>
          <a:bodyPr wrap="square">
            <a:spAutoFit/>
          </a:bodyPr>
          <a:lstStyle/>
          <a:p>
            <a:pPr indent="-457200"/>
            <a:r>
              <a:rPr lang="ru-RU" sz="2000" dirty="0" smtClean="0">
                <a:latin typeface="Calibri" panose="020F0502020204030204" pitchFamily="34" charset="0"/>
                <a:cs typeface="Calibri" panose="020F0502020204030204" pitchFamily="34" charset="0"/>
              </a:rPr>
              <a:t>2. Сведения из реестра значимых объектов инфраструктуры направляются в государственную систему обнаружения, предупреждения и ликвидации последствий атак на информационные ресурсы Российской Федерации.</a:t>
            </a:r>
          </a:p>
          <a:p>
            <a:pPr indent="-457200"/>
            <a:endParaRPr lang="en-US"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3. В случае утраты значимым объектом инфраструктуры категории значимости он исключается федеральным органом исполнительной власти, уполномоченным в области обеспечения безопасности инфраструктуры Российской Федерации, из реестра ее значимых объектов.</a:t>
            </a:r>
          </a:p>
          <a:p>
            <a:endParaRPr lang="ru-RU" altLang="ru-RU" sz="2400" b="1" dirty="0" smtClean="0">
              <a:solidFill>
                <a:schemeClr val="accent2">
                  <a:lumMod val="50000"/>
                </a:schemeClr>
              </a:solidFill>
              <a:latin typeface="+mj-lt"/>
              <a:ea typeface="+mj-ea"/>
              <a:cs typeface="+mj-cs"/>
            </a:endParaRPr>
          </a:p>
          <a:p>
            <a:pPr algn="ctr"/>
            <a:r>
              <a:rPr lang="ru-RU" altLang="ru-RU" sz="2400" b="1" dirty="0" smtClean="0">
                <a:solidFill>
                  <a:schemeClr val="accent2">
                    <a:lumMod val="50000"/>
                  </a:schemeClr>
                </a:solidFill>
                <a:latin typeface="+mj-lt"/>
                <a:ea typeface="+mj-ea"/>
                <a:cs typeface="+mj-cs"/>
              </a:rPr>
              <a:t>Права и обязанности субъектов критической информационной инфраструктуры </a:t>
            </a:r>
          </a:p>
          <a:p>
            <a:endParaRPr lang="ru-RU" altLang="ru-RU" sz="2400" b="1" dirty="0" smtClean="0">
              <a:solidFill>
                <a:schemeClr val="accent2">
                  <a:lumMod val="50000"/>
                </a:schemeClr>
              </a:solidFill>
              <a:latin typeface="+mj-lt"/>
              <a:ea typeface="+mj-ea"/>
              <a:cs typeface="+mj-cs"/>
            </a:endParaRPr>
          </a:p>
          <a:p>
            <a:pPr marL="457200" indent="-457200" algn="just">
              <a:buAutoNum type="arabicPeriod"/>
            </a:pPr>
            <a:r>
              <a:rPr lang="ru-RU" sz="2000" b="1" dirty="0" smtClean="0"/>
              <a:t>Субъекты критической информационной инфраструктуры имеют право:</a:t>
            </a:r>
          </a:p>
          <a:p>
            <a:pPr marL="457200" indent="-457200" algn="just">
              <a:buAutoNum type="arabicPeriod"/>
            </a:pPr>
            <a:endParaRPr lang="ru-RU" sz="2000" b="1" dirty="0" smtClean="0"/>
          </a:p>
          <a:p>
            <a:pPr marL="457200" indent="-457200" algn="just"/>
            <a:r>
              <a:rPr lang="en-US" sz="2000" dirty="0" smtClean="0"/>
              <a:t>  </a:t>
            </a:r>
            <a:r>
              <a:rPr lang="ru-RU" sz="2000" dirty="0" smtClean="0"/>
              <a:t>1) получать от федерального органа исполнительной власти, уполномоченного в области обеспечения безопасности КИИ РФ,</a:t>
            </a:r>
            <a:endParaRPr lang="ru-RU" sz="20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8"/>
            <a:ext cx="8569325" cy="5016758"/>
          </a:xfrm>
          <a:prstGeom prst="rect">
            <a:avLst/>
          </a:prstGeom>
          <a:noFill/>
          <a:ln w="9525">
            <a:noFill/>
            <a:miter lim="800000"/>
            <a:headEnd/>
            <a:tailEnd/>
          </a:ln>
          <a:effectLst/>
        </p:spPr>
        <p:txBody>
          <a:bodyPr wrap="square">
            <a:spAutoFit/>
          </a:bodyPr>
          <a:lstStyle/>
          <a:p>
            <a:pPr marL="457200" indent="-457200" algn="just">
              <a:buAutoNum type="arabicParenR"/>
            </a:pPr>
            <a:endParaRPr lang="ru-RU" sz="2000" dirty="0" smtClean="0"/>
          </a:p>
          <a:p>
            <a:pPr marL="457200" indent="-457200" algn="just"/>
            <a:r>
              <a:rPr lang="ru-RU" sz="2000" dirty="0" smtClean="0"/>
              <a:t>       </a:t>
            </a:r>
          </a:p>
          <a:p>
            <a:pPr marL="457200" indent="-457200"/>
            <a:r>
              <a:rPr lang="ru-RU"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информацию, необходимую для обеспечения безопасности ее значимых объектов, принадлежащих им на праве собственности, аренды или ином законном основании, в том числе об угрозах безопасности обрабатываемой такими объектами информации и уязвимости программного обеспечения, оборудования и технологий, используемых на таких объектах;</a:t>
            </a:r>
          </a:p>
          <a:p>
            <a:pPr marL="457200" indent="-457200">
              <a:buAutoNum type="arabicParenR"/>
            </a:pPr>
            <a:endParaRPr lang="ru-RU"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2)   в порядке, установленном федеральным органом исполнительной власти, уполномоченным в области обеспечения функционирования государственной системы обнаружения, предупреждения и ликвидации последствий компьютерных атак на информационные ресурсы Российской Федерации, получать от указанного органа информацию о средствах и способах проведения атак, а также о методах их предупреждения и обнаружения;</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528" y="302359"/>
            <a:ext cx="8569325" cy="6555641"/>
          </a:xfrm>
          <a:prstGeom prst="rect">
            <a:avLst/>
          </a:prstGeom>
          <a:noFill/>
          <a:ln w="9525">
            <a:noFill/>
            <a:miter lim="800000"/>
            <a:headEnd/>
            <a:tailEnd/>
          </a:ln>
          <a:effectLst/>
        </p:spPr>
        <p:txBody>
          <a:bodyPr>
            <a:spAutoFit/>
          </a:bodyPr>
          <a:lstStyle/>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при наличии согласия федерального органа исполнительной власти, уполномоченным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РФ, за свой счет приобретать, арендовать, устанавливать и обслуживать средства, предназначенные для обнаружения, предупреждения и ликвидации их последствий и реагирования на компьютерные инциденты; </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разрабатывать и осуществлять мероприятия по обеспечению безопасности ее значимого объекта.</a:t>
            </a: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ru-RU" sz="2000" b="1" dirty="0" smtClean="0">
                <a:latin typeface="Calibri" panose="020F0502020204030204" pitchFamily="34" charset="0"/>
                <a:cs typeface="Calibri" panose="020F0502020204030204" pitchFamily="34" charset="0"/>
              </a:rPr>
              <a:t>2. Субъекты КИИ обязаны:</a:t>
            </a: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1)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незамедлительно информировать о компьютерных инцидентах федеральный орган исполнительной власти, уполномоченный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РФ, а также ЦБ РФ</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случае, если субъект</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инфраструктуры</a:t>
            </a:r>
            <a:r>
              <a:rPr lang="en-US" sz="2000" dirty="0" smtClean="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осуществляет деятельность в банковской сфере и в иных сферах финансового рынка) в установленном указанным федеральным органом исполнительной власти </a:t>
            </a:r>
            <a:r>
              <a:rPr lang="ru-RU" sz="2000" dirty="0" smtClean="0">
                <a:latin typeface="Calibri" panose="020F0502020204030204" pitchFamily="34" charset="0"/>
                <a:cs typeface="Calibri" panose="020F0502020204030204" pitchFamily="34" charset="0"/>
              </a:rPr>
              <a:t>порядке;</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4093428"/>
          </a:xfrm>
          <a:prstGeom prst="rect">
            <a:avLst/>
          </a:prstGeom>
          <a:noFill/>
          <a:ln w="9525">
            <a:noFill/>
            <a:miter lim="800000"/>
            <a:headEnd/>
            <a:tailEnd/>
          </a:ln>
          <a:effectLst/>
        </p:spPr>
        <p:txBody>
          <a:bodyPr>
            <a:spAutoFit/>
          </a:bodyPr>
          <a:lstStyle/>
          <a:p>
            <a:pPr marL="457200" indent="-457200"/>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оказывать содействие должностным лицам федерального органа исполнительной власти, уполномоченного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Российской Федерации, в обнаружении, предупреждении и ликвидации их последствий, установлении причин и условий возникновения компьютерных инцидентов;</a:t>
            </a:r>
            <a:endParaRPr lang="ru-RU" altLang="ru-RU" sz="2000" dirty="0" smtClean="0">
              <a:latin typeface="Calibri" panose="020F0502020204030204" pitchFamily="34" charset="0"/>
              <a:cs typeface="Calibri" panose="020F0502020204030204" pitchFamily="34" charset="0"/>
            </a:endParaRP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 случае установки на объектах инфраструктуры средств, предназначенных для обнаружения, предупреждения и ликвидации последствий атак и реагирования на компьютерные инциденты, обеспечивать выполнение порядка, технических условий установки и эксплуатации таких средств, их сохранность.</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478423"/>
          </a:xfrm>
          <a:prstGeom prst="rect">
            <a:avLst/>
          </a:prstGeom>
          <a:noFill/>
          <a:ln w="9525">
            <a:noFill/>
            <a:miter lim="800000"/>
            <a:headEnd/>
            <a:tailEnd/>
          </a:ln>
          <a:effectLst/>
        </p:spPr>
        <p:txBody>
          <a:bodyPr>
            <a:spAutoFit/>
          </a:bodyPr>
          <a:lstStyle/>
          <a:p>
            <a:pPr indent="-457200" eaLnBrk="1" hangingPunct="1">
              <a:lnSpc>
                <a:spcPct val="130000"/>
              </a:lnSpc>
            </a:pPr>
            <a:r>
              <a:rPr lang="ru-RU" sz="2000" b="1" dirty="0" smtClean="0">
                <a:latin typeface="Calibri" panose="020F0502020204030204" pitchFamily="34" charset="0"/>
                <a:cs typeface="Calibri" panose="020F0502020204030204" pitchFamily="34" charset="0"/>
              </a:rPr>
              <a:t>3. Субъекты инфраструктуры, которым на праве собственности, аренды или ином законном основании принадлежат ее значимые объекты, наряду с выполнением обязанностей, предусмотренных частью 2 настоящей статьи, также обязаны:</a:t>
            </a:r>
          </a:p>
          <a:p>
            <a:pPr marL="457200" indent="-457200" eaLnBrk="1" hangingPunct="1">
              <a:lnSpc>
                <a:spcPct val="130000"/>
              </a:lnSpc>
            </a:pPr>
            <a:endParaRPr lang="ru-RU" sz="2000" b="1" dirty="0" smtClean="0">
              <a:latin typeface="Calibri" panose="020F0502020204030204" pitchFamily="34" charset="0"/>
              <a:cs typeface="Calibri" panose="020F0502020204030204" pitchFamily="34" charset="0"/>
            </a:endParaRPr>
          </a:p>
          <a:p>
            <a:pPr marL="360000"/>
            <a:r>
              <a:rPr lang="ru-RU" sz="2000" dirty="0" smtClean="0">
                <a:latin typeface="Calibri" panose="020F0502020204030204" pitchFamily="34" charset="0"/>
                <a:cs typeface="Calibri" panose="020F0502020204030204" pitchFamily="34" charset="0"/>
              </a:rPr>
              <a:t>1)</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соблюдать требования по обеспечению безопасности значимых объектов КИИ, установленные федеральным органом исполнительной власти, уполномоченным в области обеспечения безопасности инфраструктуры Российской Федерации;</a:t>
            </a:r>
          </a:p>
          <a:p>
            <a:pPr marL="360000"/>
            <a:endParaRPr lang="ru-RU" sz="2000" dirty="0" smtClean="0">
              <a:latin typeface="Calibri" panose="020F0502020204030204" pitchFamily="34" charset="0"/>
              <a:cs typeface="Calibri" panose="020F0502020204030204" pitchFamily="34" charset="0"/>
            </a:endParaRPr>
          </a:p>
          <a:p>
            <a:pPr marL="360000"/>
            <a:r>
              <a:rPr lang="ru-RU" sz="2000" dirty="0" smtClean="0">
                <a:latin typeface="Calibri" panose="020F0502020204030204" pitchFamily="34" charset="0"/>
                <a:cs typeface="Calibri" panose="020F0502020204030204" pitchFamily="34" charset="0"/>
              </a:rPr>
              <a:t>2)  выполнять предписания должностных лиц федерального органа исполнительной власти, уполномоченного в области обеспечения безопасности КИИ Российской Федерации, об устранении нарушений в части соблюдения требований по обеспечению безопасности ее значимого объекта, выданные этими лицами в соответствии со своей компетенцией;</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4708981"/>
          </a:xfrm>
          <a:prstGeom prst="rect">
            <a:avLst/>
          </a:prstGeom>
          <a:noFill/>
          <a:ln w="9525">
            <a:noFill/>
            <a:miter lim="800000"/>
            <a:headEnd/>
            <a:tailEnd/>
          </a:ln>
          <a:effectLst/>
        </p:spPr>
        <p:txBody>
          <a:bodyPr wrap="square">
            <a:spAutoFit/>
          </a:bodyPr>
          <a:lstStyle/>
          <a:p>
            <a:pPr marL="457200" indent="-457200"/>
            <a:r>
              <a:rPr lang="en-US" sz="2000" dirty="0" smtClean="0">
                <a:latin typeface="Calibri" panose="020F0502020204030204" pitchFamily="34" charset="0"/>
                <a:cs typeface="Calibri" panose="020F0502020204030204" pitchFamily="34" charset="0"/>
              </a:rPr>
              <a:t>  3)	</a:t>
            </a:r>
            <a:r>
              <a:rPr lang="ru-RU" sz="2000" dirty="0" smtClean="0">
                <a:latin typeface="Calibri" panose="020F0502020204030204" pitchFamily="34" charset="0"/>
                <a:cs typeface="Calibri" panose="020F0502020204030204" pitchFamily="34" charset="0"/>
              </a:rPr>
              <a:t>реагировать </a:t>
            </a:r>
            <a:r>
              <a:rPr lang="ru-RU" sz="2000" dirty="0">
                <a:latin typeface="Calibri" panose="020F0502020204030204" pitchFamily="34" charset="0"/>
                <a:cs typeface="Calibri" panose="020F0502020204030204" pitchFamily="34" charset="0"/>
              </a:rPr>
              <a:t>на компьютерные инциденты в порядке, утвержденном федеральным органом исполнительной власти, уполномоченным в области обеспечения функционирования государственной системы обнаружения, предупреждения и ликвидации последствий компьютерных атак на информационные ресурсы Российской Федерации, принимать меры по ликвидации последствий компьютерных атак, проведенных в отношении значимых объектов инфраструктуры;</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обеспечивать беспрепятственный доступ должностным лицам федерального органа исполнительной власти, уполномоченного в области обеспечения безопасности инфраструктуры Российской Федерации, к ее значимым объектам при реализации этими лицами полномочий, предусмотренных статьей 13 настоящего Федерального закона.</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124754"/>
          </a:xfrm>
          <a:prstGeom prst="rect">
            <a:avLst/>
          </a:prstGeom>
          <a:noFill/>
          <a:ln w="9525">
            <a:noFill/>
            <a:miter lim="800000"/>
            <a:headEnd/>
            <a:tailEnd/>
          </a:ln>
          <a:effectLst/>
        </p:spPr>
        <p:txBody>
          <a:bodyPr>
            <a:spAutoFit/>
          </a:bodyPr>
          <a:lstStyle/>
          <a:p>
            <a:pPr algn="ctr"/>
            <a:r>
              <a:rPr lang="ru-RU" altLang="ru-RU" sz="2400" b="1" dirty="0" smtClean="0">
                <a:solidFill>
                  <a:schemeClr val="accent2">
                    <a:lumMod val="50000"/>
                  </a:schemeClr>
                </a:solidFill>
              </a:rPr>
              <a:t>Система безопасности значимого объекта критической информационной инфраструктуры</a:t>
            </a:r>
          </a:p>
          <a:p>
            <a:pPr algn="just"/>
            <a:endParaRPr lang="ru-RU" altLang="ru-RU" sz="2400" b="1" dirty="0" smtClean="0">
              <a:solidFill>
                <a:schemeClr val="accent2">
                  <a:lumMod val="50000"/>
                </a:schemeClr>
              </a:solidFill>
            </a:endParaRPr>
          </a:p>
          <a:p>
            <a:pPr indent="-457200"/>
            <a:r>
              <a:rPr lang="ru-RU" sz="2000" dirty="0" smtClean="0">
                <a:latin typeface="Calibri" panose="020F0502020204030204" pitchFamily="34" charset="0"/>
                <a:cs typeface="Calibri" panose="020F0502020204030204" pitchFamily="34" charset="0"/>
              </a:rPr>
              <a:t>1. В целях обеспечения безопасности значимого объекта инфраструктуры ее субъект в соответствии с требованиями к созданию систем безопасности таких объектов и обеспечению их функционирования,   утвержденными    федеральным     органом      исполнительной власти, уполномоченным в области обеспечения безопасности инфраструктуры Российской Федерации, создает систему безопасности такого объекта и обеспечивает ее функционирование.</a:t>
            </a:r>
          </a:p>
          <a:p>
            <a:pPr indent="-457200"/>
            <a:endParaRPr lang="ru-RU" sz="2000" dirty="0" smtClean="0">
              <a:latin typeface="Calibri" panose="020F0502020204030204" pitchFamily="34" charset="0"/>
              <a:cs typeface="Calibri" panose="020F0502020204030204" pitchFamily="34" charset="0"/>
            </a:endParaRPr>
          </a:p>
          <a:p>
            <a:pPr indent="-457200"/>
            <a:r>
              <a:rPr lang="ru-RU" sz="2000" b="1" dirty="0" smtClean="0">
                <a:latin typeface="Calibri" panose="020F0502020204030204" pitchFamily="34" charset="0"/>
                <a:cs typeface="Calibri" panose="020F0502020204030204" pitchFamily="34" charset="0"/>
              </a:rPr>
              <a:t>2. Основными задачами системы безопасности значимого объекта инфраструктуры являются:</a:t>
            </a:r>
          </a:p>
          <a:p>
            <a:pPr marL="457200"/>
            <a:endParaRPr lang="en-US" sz="2000" dirty="0" smtClean="0">
              <a:latin typeface="Calibri" panose="020F0502020204030204" pitchFamily="34" charset="0"/>
              <a:cs typeface="Calibri" panose="020F0502020204030204" pitchFamily="34" charset="0"/>
            </a:endParaRPr>
          </a:p>
          <a:p>
            <a:pPr marL="457200"/>
            <a:r>
              <a:rPr lang="en-US" sz="2000" dirty="0" smtClean="0">
                <a:latin typeface="Calibri" panose="020F0502020204030204" pitchFamily="34" charset="0"/>
                <a:cs typeface="Calibri" panose="020F0502020204030204" pitchFamily="34" charset="0"/>
              </a:rPr>
              <a:t>1) </a:t>
            </a:r>
            <a:r>
              <a:rPr lang="ru-RU" sz="2000" dirty="0" smtClean="0">
                <a:latin typeface="Calibri" panose="020F0502020204030204" pitchFamily="34" charset="0"/>
                <a:cs typeface="Calibri" panose="020F0502020204030204" pitchFamily="34" charset="0"/>
              </a:rPr>
              <a:t>предотвращение неправомерного доступа к информации, обрабатываемой значимым объектом КИИ, уничтожения такой информации, ее модифицирования, блокирования, копирования, предоставления и распространения, а также иных неправомерных действий в отношении такой информации;</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4770537"/>
          </a:xfrm>
          <a:prstGeom prst="rect">
            <a:avLst/>
          </a:prstGeom>
          <a:noFill/>
          <a:ln w="9525">
            <a:noFill/>
            <a:miter lim="800000"/>
            <a:headEnd/>
            <a:tailEnd/>
          </a:ln>
          <a:effectLst/>
        </p:spPr>
        <p:txBody>
          <a:bodyPr>
            <a:spAutoFit/>
          </a:bodyPr>
          <a:lstStyle/>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недопущение воздействия на технические средства обработки информации, в результате которого может быть нарушено и  прекращено функционирование значимого объекта критической информационной инфраструктуры;</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восстановление функционирования значимого объекта критической информационной инфраструктуры, обеспечиваемого в том числе за счет создания и хранения резервных копий необходимой для этого информации;</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непрерывное взаимодействие с государственной системой обнаружения, предупреждения и ликвидации последствий компьютерных атак на информационные ресурсы Российской Федерации.</a:t>
            </a:r>
          </a:p>
          <a:p>
            <a:pPr marL="457200" indent="-457200"/>
            <a:endParaRPr lang="ru-RU" altLang="ru-RU" sz="2400" b="1" dirty="0" smtClean="0">
              <a:solidFill>
                <a:schemeClr val="accent2">
                  <a:lumMod val="50000"/>
                </a:schemeClr>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95536" y="116632"/>
            <a:ext cx="8569325" cy="6494085"/>
          </a:xfrm>
          <a:prstGeom prst="rect">
            <a:avLst/>
          </a:prstGeom>
          <a:noFill/>
          <a:ln w="9525">
            <a:noFill/>
            <a:miter lim="800000"/>
            <a:headEnd/>
            <a:tailEnd/>
          </a:ln>
          <a:effectLst/>
        </p:spPr>
        <p:txBody>
          <a:bodyPr>
            <a:spAutoFit/>
          </a:bodyPr>
          <a:lstStyle/>
          <a:p>
            <a:pPr marL="457200" indent="-457200" algn="ctr"/>
            <a:r>
              <a:rPr lang="ru-RU" sz="2000" dirty="0" smtClean="0"/>
              <a:t>      </a:t>
            </a:r>
            <a:r>
              <a:rPr lang="ru-RU" altLang="ru-RU" sz="2400" b="1" dirty="0" smtClean="0">
                <a:solidFill>
                  <a:schemeClr val="accent2">
                    <a:lumMod val="50000"/>
                  </a:schemeClr>
                </a:solidFill>
              </a:rPr>
              <a:t>Требования по обеспечению безопасности значимых объектов критической информационной инфраструктуры</a:t>
            </a:r>
          </a:p>
          <a:p>
            <a:pPr marL="457200" indent="-457200" algn="ctr"/>
            <a:r>
              <a:rPr lang="ru-RU" sz="2400" dirty="0" smtClean="0"/>
              <a:t>     </a:t>
            </a:r>
          </a:p>
          <a:p>
            <a:pPr indent="-457200"/>
            <a:r>
              <a:rPr lang="ru-RU" sz="2000" dirty="0" smtClean="0">
                <a:latin typeface="Calibri" panose="020F0502020204030204" pitchFamily="34" charset="0"/>
                <a:cs typeface="Calibri" panose="020F0502020204030204" pitchFamily="34" charset="0"/>
              </a:rPr>
              <a:t>1. Требования по обеспечению безопасности значимых объектов критической информационной инфраструктуры, устанавливаемые     федеральным органом исполнительной власти, уполномоченным в области обеспечения безопасности КИИ Российской Федерации, дифференцируются в зависимости от категории значимости ее объектов и этими требованиями предусматриваются:</a:t>
            </a:r>
          </a:p>
          <a:p>
            <a:pPr marL="457200"/>
            <a:r>
              <a:rPr lang="en-US" sz="2000" dirty="0" smtClean="0">
                <a:latin typeface="Calibri" panose="020F0502020204030204" pitchFamily="34" charset="0"/>
                <a:cs typeface="Calibri" panose="020F0502020204030204" pitchFamily="34" charset="0"/>
              </a:rPr>
              <a:t>1) 	</a:t>
            </a:r>
            <a:r>
              <a:rPr lang="ru-RU" sz="2000" dirty="0" smtClean="0">
                <a:latin typeface="Calibri" panose="020F0502020204030204" pitchFamily="34" charset="0"/>
                <a:cs typeface="Calibri" panose="020F0502020204030204" pitchFamily="34" charset="0"/>
              </a:rPr>
              <a:t>планирование, разработка, совершенствование и осуществление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внедрения мероприятий по обеспечению безопасности значимых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объектов инфраструктуры;</a:t>
            </a:r>
            <a:endParaRPr lang="en-US" sz="2000" dirty="0" smtClean="0">
              <a:latin typeface="Calibri" panose="020F0502020204030204" pitchFamily="34" charset="0"/>
              <a:cs typeface="Calibri" panose="020F0502020204030204" pitchFamily="34" charset="0"/>
            </a:endParaRPr>
          </a:p>
          <a:p>
            <a:pPr marL="457200"/>
            <a:endParaRPr lang="ru-RU" sz="2000" dirty="0" smtClean="0">
              <a:latin typeface="Calibri" panose="020F0502020204030204" pitchFamily="34" charset="0"/>
              <a:cs typeface="Calibri" panose="020F0502020204030204" pitchFamily="34" charset="0"/>
            </a:endParaRPr>
          </a:p>
          <a:p>
            <a:pPr marL="457200"/>
            <a:r>
              <a:rPr lang="en-US" sz="2000" dirty="0" smtClean="0">
                <a:latin typeface="Calibri" panose="020F0502020204030204" pitchFamily="34" charset="0"/>
                <a:cs typeface="Calibri" panose="020F0502020204030204" pitchFamily="34" charset="0"/>
              </a:rPr>
              <a:t>2)	</a:t>
            </a:r>
            <a:r>
              <a:rPr lang="ru-RU" sz="2000" dirty="0" smtClean="0">
                <a:latin typeface="Calibri" panose="020F0502020204030204" pitchFamily="34" charset="0"/>
                <a:cs typeface="Calibri" panose="020F0502020204030204" pitchFamily="34" charset="0"/>
              </a:rPr>
              <a:t>принятие организационных и технических мер для обеспечения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безопасности ее значимых объектов;</a:t>
            </a:r>
            <a:endParaRPr lang="en-US" sz="2000" dirty="0" smtClean="0">
              <a:latin typeface="Calibri" panose="020F0502020204030204" pitchFamily="34" charset="0"/>
              <a:cs typeface="Calibri" panose="020F0502020204030204" pitchFamily="34" charset="0"/>
            </a:endParaRPr>
          </a:p>
          <a:p>
            <a:pPr marL="457200"/>
            <a:endParaRPr lang="ru-RU" sz="2000" dirty="0" smtClean="0">
              <a:latin typeface="Calibri" panose="020F0502020204030204" pitchFamily="34" charset="0"/>
              <a:cs typeface="Calibri" panose="020F0502020204030204" pitchFamily="34" charset="0"/>
            </a:endParaRPr>
          </a:p>
          <a:p>
            <a:pPr marL="457200"/>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установление параметров и характеристик программных и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программно-аппаратных средств, применяемых для обеспечения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безопасности ее значимых объектов.</a:t>
            </a:r>
            <a:endParaRPr lang="ru-RU" altLang="ru-RU" sz="2400" b="1" dirty="0" smtClean="0">
              <a:solidFill>
                <a:schemeClr val="accent2">
                  <a:lumMod val="50000"/>
                </a:schemeClr>
              </a:solidFill>
              <a:latin typeface="Calibri" panose="020F0502020204030204" pitchFamily="34" charset="0"/>
              <a:ea typeface="+mj-ea"/>
              <a:cs typeface="Calibri" panose="020F0502020204030204"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528" y="116632"/>
            <a:ext cx="8569325" cy="7109639"/>
          </a:xfrm>
          <a:prstGeom prst="rect">
            <a:avLst/>
          </a:prstGeom>
          <a:noFill/>
          <a:ln w="9525">
            <a:noFill/>
            <a:miter lim="800000"/>
            <a:headEnd/>
            <a:tailEnd/>
          </a:ln>
          <a:effectLst/>
        </p:spPr>
        <p:txBody>
          <a:bodyPr wrap="square">
            <a:spAutoFit/>
          </a:bodyPr>
          <a:lstStyle/>
          <a:p>
            <a:pPr indent="-457200"/>
            <a:r>
              <a:rPr lang="ru-RU" sz="2000" dirty="0" smtClean="0"/>
              <a:t>   </a:t>
            </a:r>
            <a:r>
              <a:rPr lang="ru-RU" sz="2000" dirty="0" smtClean="0">
                <a:latin typeface="Calibri" panose="020F0502020204030204" pitchFamily="34" charset="0"/>
                <a:cs typeface="Calibri" panose="020F0502020204030204" pitchFamily="34" charset="0"/>
              </a:rPr>
              <a:t>2. Государственные органы и российские юридические лица, выполняющие функции по разработке, проведению или реализации государственной политики и нормативно-правовому регулированию в установленной сфере деятельности, по согласованию с федеральным органом исполнительной власти, уполномоченным в области обеспечения безопасности инфраструктуры Российской Федерации, могут устанавливать дополнительные требования по обеспечению безопасности значимых объектов инфраструктуры, содержащие особенности функционирования таких объектов в установленной сфере деятельности.</a:t>
            </a:r>
          </a:p>
          <a:p>
            <a:endParaRPr lang="ru-RU" altLang="ru-RU" sz="2400" b="1" dirty="0" smtClean="0">
              <a:solidFill>
                <a:schemeClr val="accent2">
                  <a:lumMod val="50000"/>
                </a:schemeClr>
              </a:solidFill>
            </a:endParaRPr>
          </a:p>
          <a:p>
            <a:pPr algn="ctr"/>
            <a:r>
              <a:rPr lang="ru-RU" altLang="ru-RU" sz="2400" b="1" dirty="0" smtClean="0">
                <a:solidFill>
                  <a:schemeClr val="accent2">
                    <a:lumMod val="50000"/>
                  </a:schemeClr>
                </a:solidFill>
              </a:rPr>
              <a:t>Оценка безопасности критической информационной инфраструктуры </a:t>
            </a:r>
            <a:endParaRPr lang="en-US" altLang="ru-RU" sz="2400" b="1" dirty="0" smtClean="0">
              <a:solidFill>
                <a:schemeClr val="accent2">
                  <a:lumMod val="50000"/>
                </a:schemeClr>
              </a:solidFill>
            </a:endParaRPr>
          </a:p>
          <a:p>
            <a:pPr algn="ctr"/>
            <a:endParaRPr lang="ru-RU" altLang="ru-RU" sz="2400" b="1" dirty="0" smtClean="0">
              <a:solidFill>
                <a:schemeClr val="accent2">
                  <a:lumMod val="50000"/>
                </a:schemeClr>
              </a:solidFill>
            </a:endParaRPr>
          </a:p>
          <a:p>
            <a:pPr indent="-457200"/>
            <a:r>
              <a:rPr lang="ru-RU" sz="2000" dirty="0">
                <a:latin typeface="Calibri" panose="020F0502020204030204" pitchFamily="34" charset="0"/>
                <a:cs typeface="Calibri" panose="020F0502020204030204" pitchFamily="34" charset="0"/>
              </a:rPr>
              <a:t>1. Оценка безопасности инфраструктуры осуществляется федеральным органом исполнительной власти, уполномоченным в области обеспечения функционирования государственной системы обнаружения, </a:t>
            </a:r>
            <a:r>
              <a:rPr lang="ru-RU" sz="2000" dirty="0" smtClean="0">
                <a:latin typeface="Calibri" panose="020F0502020204030204" pitchFamily="34" charset="0"/>
                <a:cs typeface="Calibri" panose="020F0502020204030204" pitchFamily="34" charset="0"/>
              </a:rPr>
              <a:t>предупреждения </a:t>
            </a:r>
            <a:r>
              <a:rPr lang="ru-RU" sz="2000" dirty="0">
                <a:latin typeface="Calibri" panose="020F0502020204030204" pitchFamily="34" charset="0"/>
                <a:cs typeface="Calibri" panose="020F0502020204030204" pitchFamily="34" charset="0"/>
              </a:rPr>
              <a:t>и ликвидации последствий атак на информационные ресурсы Российской Федерации, в целях  прогнозирования  возникновения  </a:t>
            </a:r>
            <a:r>
              <a:rPr lang="ru-RU" sz="2000" dirty="0" smtClean="0">
                <a:latin typeface="Calibri" panose="020F0502020204030204" pitchFamily="34" charset="0"/>
                <a:cs typeface="Calibri" panose="020F0502020204030204" pitchFamily="34" charset="0"/>
              </a:rPr>
              <a:t>возможных</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угроз </a:t>
            </a:r>
            <a:r>
              <a:rPr lang="ru-RU" sz="2000" dirty="0">
                <a:latin typeface="Calibri" panose="020F0502020204030204" pitchFamily="34" charset="0"/>
                <a:cs typeface="Calibri" panose="020F0502020204030204" pitchFamily="34" charset="0"/>
              </a:rPr>
              <a:t>безопасности инфраструктуры и выработки мер по повышению устойчивости ее функционирования при проведении в отношении ее атак.</a:t>
            </a:r>
          </a:p>
          <a:p>
            <a:pPr indent="-457200"/>
            <a:endParaRPr 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560497"/>
          </a:xfrm>
          <a:prstGeom prst="rect">
            <a:avLst/>
          </a:prstGeom>
          <a:noFill/>
          <a:ln w="9525">
            <a:noFill/>
            <a:miter lim="800000"/>
            <a:headEnd/>
            <a:tailEnd/>
          </a:ln>
          <a:effectLst/>
        </p:spPr>
        <p:txBody>
          <a:bodyPr>
            <a:spAutoFit/>
          </a:bodyPr>
          <a:lstStyle/>
          <a:p>
            <a:pPr defTabSz="540000">
              <a:spcBef>
                <a:spcPct val="20000"/>
              </a:spcBef>
              <a:spcAft>
                <a:spcPts val="800"/>
              </a:spcAft>
              <a:tabLst>
                <a:tab pos="0" algn="l"/>
              </a:tabLst>
            </a:pPr>
            <a:r>
              <a:rPr lang="ru-RU" sz="2000" dirty="0">
                <a:latin typeface="Calibri" panose="020F0502020204030204" pitchFamily="34" charset="0"/>
                <a:ea typeface="Calibri" panose="020F0502020204030204" pitchFamily="34" charset="0"/>
                <a:cs typeface="Times New Roman" panose="02020603050405020304" pitchFamily="18" charset="0"/>
              </a:rPr>
              <a:t>2)</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ru-RU" sz="2000" b="1" dirty="0">
                <a:latin typeface="Calibri" panose="020F0502020204030204" pitchFamily="34" charset="0"/>
                <a:ea typeface="Calibri" panose="020F0502020204030204" pitchFamily="34" charset="0"/>
                <a:cs typeface="Times New Roman" panose="02020603050405020304" pitchFamily="18" charset="0"/>
              </a:rPr>
              <a:t>безопасность критической информационной инфраструктуры </a:t>
            </a:r>
            <a:r>
              <a:rPr lang="ru-RU" sz="2000" dirty="0">
                <a:latin typeface="Calibri" panose="020F0502020204030204" pitchFamily="34" charset="0"/>
                <a:ea typeface="Calibri" panose="020F0502020204030204" pitchFamily="34" charset="0"/>
                <a:cs typeface="Times New Roman" panose="02020603050405020304" pitchFamily="18" charset="0"/>
              </a:rPr>
              <a:t>- состояние защищенности, обеспечивающее ее устойчивое функционирование при проведении в отношении ее компьютерных атак;</a:t>
            </a:r>
          </a:p>
          <a:p>
            <a:pPr defTabSz="720000">
              <a:spcBef>
                <a:spcPct val="20000"/>
              </a:spcBef>
              <a:spcAft>
                <a:spcPts val="800"/>
              </a:spcAft>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defTabSz="720000">
              <a:spcBef>
                <a:spcPct val="20000"/>
              </a:spcBef>
              <a:spcAft>
                <a:spcPts val="800"/>
              </a:spcAft>
            </a:pPr>
            <a:r>
              <a:rPr lang="ru-RU" sz="2000" dirty="0">
                <a:latin typeface="Calibri" panose="020F0502020204030204" pitchFamily="34" charset="0"/>
                <a:ea typeface="Calibri" panose="020F0502020204030204" pitchFamily="34" charset="0"/>
                <a:cs typeface="Times New Roman" panose="02020603050405020304" pitchFamily="18" charset="0"/>
              </a:rPr>
              <a:t>3)</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ru-RU" sz="2000" b="1" dirty="0">
                <a:latin typeface="Calibri" panose="020F0502020204030204" pitchFamily="34" charset="0"/>
                <a:ea typeface="Calibri" panose="020F0502020204030204" pitchFamily="34" charset="0"/>
                <a:cs typeface="Times New Roman" panose="02020603050405020304" pitchFamily="18" charset="0"/>
              </a:rPr>
              <a:t>значимый объект критической информационной инфраструктуры </a:t>
            </a:r>
            <a:r>
              <a:rPr lang="ru-RU" sz="2000" dirty="0">
                <a:latin typeface="Calibri" panose="020F0502020204030204" pitchFamily="34" charset="0"/>
                <a:ea typeface="Calibri" panose="020F0502020204030204" pitchFamily="34" charset="0"/>
                <a:cs typeface="Times New Roman" panose="02020603050405020304" pitchFamily="18" charset="0"/>
              </a:rPr>
              <a:t>- объект, которому присвоена одна из категорий значимости и который включен в реестр ее значимых объектов;</a:t>
            </a:r>
          </a:p>
          <a:p>
            <a:pPr defTabSz="720000">
              <a:spcBef>
                <a:spcPct val="20000"/>
              </a:spcBef>
              <a:spcAft>
                <a:spcPts val="800"/>
              </a:spcAft>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defTabSz="720000">
              <a:spcBef>
                <a:spcPct val="20000"/>
              </a:spcBef>
              <a:spcAft>
                <a:spcPts val="800"/>
              </a:spcAft>
            </a:pPr>
            <a:r>
              <a:rPr lang="ru-RU" sz="2000" dirty="0">
                <a:latin typeface="Calibri" panose="020F0502020204030204" pitchFamily="34" charset="0"/>
                <a:ea typeface="Calibri" panose="020F0502020204030204" pitchFamily="34" charset="0"/>
                <a:cs typeface="Times New Roman" panose="02020603050405020304" pitchFamily="18" charset="0"/>
              </a:rPr>
              <a:t>4)</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ru-RU" sz="2000" b="1" dirty="0">
                <a:latin typeface="Calibri" panose="020F0502020204030204" pitchFamily="34" charset="0"/>
                <a:ea typeface="Calibri" panose="020F0502020204030204" pitchFamily="34" charset="0"/>
                <a:cs typeface="Times New Roman" panose="02020603050405020304" pitchFamily="18" charset="0"/>
              </a:rPr>
              <a:t>компьютерная атака </a:t>
            </a:r>
            <a:r>
              <a:rPr lang="ru-RU" sz="2000" dirty="0">
                <a:latin typeface="Calibri" panose="020F0502020204030204" pitchFamily="34" charset="0"/>
                <a:ea typeface="Calibri" panose="020F0502020204030204" pitchFamily="34" charset="0"/>
                <a:cs typeface="Times New Roman" panose="02020603050405020304" pitchFamily="18" charset="0"/>
              </a:rPr>
              <a:t>- целенаправленное воздействие программных и программно-аппаратных средств на объекты КИИ, сети электросвязи, используемые для организации взаимодействия таких объектов, в целях нарушения и прекращения их функционирования и создания угрозы безопасности обрабатываемой такими объектами информации;</a:t>
            </a:r>
          </a:p>
          <a:p>
            <a:endParaRPr lang="ru-RU" sz="2000" dirty="0" smtClean="0"/>
          </a:p>
          <a:p>
            <a:pPr eaLnBrk="1" hangingPunct="1">
              <a:lnSpc>
                <a:spcPct val="130000"/>
              </a:lnSpc>
            </a:pPr>
            <a:endParaRPr lang="ru-RU" altLang="ru-RU"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247864"/>
          </a:xfrm>
          <a:prstGeom prst="rect">
            <a:avLst/>
          </a:prstGeom>
          <a:noFill/>
          <a:ln w="9525">
            <a:noFill/>
            <a:miter lim="800000"/>
            <a:headEnd/>
            <a:tailEnd/>
          </a:ln>
          <a:effectLst/>
        </p:spPr>
        <p:txBody>
          <a:bodyPr>
            <a:spAutoFit/>
          </a:bodyPr>
          <a:lstStyle/>
          <a:p>
            <a:pPr indent="-457200"/>
            <a:r>
              <a:rPr lang="ru-RU" sz="2000" b="1" dirty="0" smtClean="0">
                <a:latin typeface="Calibri" panose="020F0502020204030204" pitchFamily="34" charset="0"/>
                <a:cs typeface="Calibri" panose="020F0502020204030204" pitchFamily="34" charset="0"/>
              </a:rPr>
              <a:t>2. При осуществлении оценки безопасности инфраструктуры проводится</a:t>
            </a:r>
            <a:r>
              <a:rPr lang="en-US" sz="2000" b="1" dirty="0" smtClean="0">
                <a:latin typeface="Calibri" panose="020F0502020204030204" pitchFamily="34" charset="0"/>
                <a:cs typeface="Calibri" panose="020F0502020204030204" pitchFamily="34" charset="0"/>
              </a:rPr>
              <a:t> </a:t>
            </a:r>
            <a:r>
              <a:rPr lang="ru-RU" sz="2000" b="1" dirty="0" smtClean="0">
                <a:latin typeface="Calibri" panose="020F0502020204030204" pitchFamily="34" charset="0"/>
                <a:cs typeface="Calibri" panose="020F0502020204030204" pitchFamily="34" charset="0"/>
              </a:rPr>
              <a:t>анализ:</a:t>
            </a:r>
          </a:p>
          <a:p>
            <a:pPr marL="457200" indent="-457200">
              <a:buAutoNum type="arabicParenR"/>
            </a:pPr>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1</a:t>
            </a:r>
            <a:r>
              <a:rPr lang="en-US" sz="2000" dirty="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данных</a:t>
            </a:r>
            <a:r>
              <a:rPr lang="ru-RU" sz="2000" dirty="0">
                <a:latin typeface="Calibri" panose="020F0502020204030204" pitchFamily="34" charset="0"/>
                <a:cs typeface="Calibri" panose="020F0502020204030204" pitchFamily="34" charset="0"/>
              </a:rPr>
              <a:t>, получаемых при использовании средств, предназначенных для обнаружения, предупреждения и ликвидации последствий атак и реагирования на компьютерные инциденты, в том числе информации о наличии в сетях электросвязи, используемых для организации взаимодействия ее объектов, признаков атак;</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информации, представляемой субъектами критической инфраструктуры и федеральным органом исполнительной власти, уполномоченным в области обеспечения безопасности инфраструктуры РФ, в соответствии с перечнем информации и в порядке, определяемыми   федеральным    органом   исполнительной власти, уполномоченным в области обеспечения функционирования     государственной     системы    обнаружения,</a:t>
            </a:r>
            <a:r>
              <a:rPr lang="en-US" sz="2000" dirty="0" smtClean="0">
                <a:latin typeface="Calibri" panose="020F0502020204030204" pitchFamily="34" charset="0"/>
                <a:cs typeface="Calibri" panose="020F0502020204030204" pitchFamily="34" charset="0"/>
              </a:rPr>
              <a:t> </a:t>
            </a:r>
            <a:r>
              <a:rPr lang="ru-RU" sz="2000" dirty="0">
                <a:latin typeface="Calibri" panose="020F0502020204030204" pitchFamily="34" charset="0"/>
                <a:cs typeface="Calibri" panose="020F0502020204030204" pitchFamily="34" charset="0"/>
              </a:rPr>
              <a:t>предупреждения и ликвидации последствий атак на информационные ресурсы Российской Федерации, а также иными не являющимися субъектами инфраструктуры органами и организациями, в том числе иностранными и международными;</a:t>
            </a:r>
          </a:p>
          <a:p>
            <a:pPr marL="457200" indent="-457200"/>
            <a:r>
              <a:rPr lang="ru-RU" sz="2000" dirty="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4805867"/>
          </a:xfrm>
          <a:prstGeom prst="rect">
            <a:avLst/>
          </a:prstGeom>
          <a:noFill/>
          <a:ln w="9525">
            <a:noFill/>
            <a:miter lim="800000"/>
            <a:headEnd/>
            <a:tailEnd/>
          </a:ln>
          <a:effectLst/>
        </p:spPr>
        <p:txBody>
          <a:bodyPr>
            <a:spAutoFit/>
          </a:bodyPr>
          <a:lstStyle/>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сведений, представляемых в государственную систему обнаружения, предупреждения и ликвидации последствий атак на информационные ресурсы Российской Федерации по итогам проведения государственного контроля в области обеспечения безопасности значимых объектов инфраструктуры, о нарушении требований по обеспечению безопасности ее значимых объектов, в результате которого создаются предпосылки возникновения компьютерных инцидентов;</a:t>
            </a:r>
            <a:endParaRPr lang="en-US" sz="2000" dirty="0" smtClean="0">
              <a:latin typeface="Calibri" panose="020F0502020204030204" pitchFamily="34" charset="0"/>
              <a:cs typeface="Calibri" panose="020F0502020204030204" pitchFamily="34" charset="0"/>
            </a:endParaRPr>
          </a:p>
          <a:p>
            <a:pPr marL="457200" indent="-457200"/>
            <a:endParaRPr lang="ru-RU"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4)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иной информации, получаемой федеральным органом исполнительной власти, уполномоченным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Российской Федерации, в соответствии с законодательством Российской Федерации.</a:t>
            </a:r>
          </a:p>
          <a:p>
            <a:pPr marL="457200" indent="-457200" algn="just">
              <a:lnSpc>
                <a:spcPct val="150000"/>
              </a:lnSpc>
            </a:pPr>
            <a:endParaRPr lang="ru-RU" sz="20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indent="-457200"/>
            <a:r>
              <a:rPr lang="ru-RU" sz="2000" dirty="0" smtClean="0">
                <a:latin typeface="Calibri" panose="020F0502020204030204" pitchFamily="34" charset="0"/>
                <a:cs typeface="Calibri" panose="020F0502020204030204" pitchFamily="34" charset="0"/>
              </a:rPr>
              <a:t>3. Для реализации положений, предусмотренных частями 1 и 2 настоящей статьи, федеральный орган исполнительной власти, уполномоченный в области обеспечения функционирования государственной системы обнаружения, предупреждения и ликвидации последствий атак на информационные ресурсы Российской Федерации, организует установку в сетях электросвязи, используемых для организации взаимодействия объектов критической информационной инфраструктуры, средств, предназначенных для поиска признаков атак в таких сетях электросвязи.</a:t>
            </a:r>
          </a:p>
          <a:p>
            <a:pPr indent="-457200"/>
            <a:endParaRPr lang="en-US"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4. В целях разработки мер по совершенствованию безопасности критической информационной инфраструктуры федеральный орган исполнительной власти, уполномоченный в области обеспечения функционирования государственной системы обнаружения, предупреждения и ликвидации последствий компьютерных атак на информационные ресурсы Российской Федерации, направляет в федеральный орган исполнительной власти, уполномоченный в области обеспечения безопасности КИИ Российской Федерации, результаты осуществления оценки безопасности инфраструктуры.</a:t>
            </a:r>
            <a:endParaRPr lang="ru-RU" altLang="ru-RU" sz="2400" b="1" dirty="0" smtClean="0">
              <a:solidFill>
                <a:schemeClr val="accent2">
                  <a:lumMod val="50000"/>
                </a:schemeClr>
              </a:solidFill>
              <a:latin typeface="Calibri" panose="020F0502020204030204" pitchFamily="34" charset="0"/>
              <a:ea typeface="+mj-ea"/>
              <a:cs typeface="Calibri" panose="020F050202020403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6432530"/>
          </a:xfrm>
          <a:prstGeom prst="rect">
            <a:avLst/>
          </a:prstGeom>
          <a:noFill/>
          <a:ln w="9525">
            <a:noFill/>
            <a:miter lim="800000"/>
            <a:headEnd/>
            <a:tailEnd/>
          </a:ln>
          <a:effectLst/>
        </p:spPr>
        <p:txBody>
          <a:bodyPr wrap="square">
            <a:spAutoFit/>
          </a:bodyPr>
          <a:lstStyle/>
          <a:p>
            <a:pPr algn="ctr"/>
            <a:r>
              <a:rPr lang="ru-RU" altLang="ru-RU" sz="2400" b="1" dirty="0" smtClean="0">
                <a:solidFill>
                  <a:schemeClr val="accent2">
                    <a:lumMod val="50000"/>
                  </a:schemeClr>
                </a:solidFill>
              </a:rPr>
              <a:t>Государственный контроль в области обеспечения безопасности значимых объектов критической информационной инфраструктуры</a:t>
            </a:r>
            <a:r>
              <a:rPr lang="ru-RU" sz="2000" dirty="0" smtClean="0"/>
              <a:t> </a:t>
            </a:r>
          </a:p>
          <a:p>
            <a:endParaRPr lang="ru-RU" sz="2000" i="1" dirty="0" smtClean="0"/>
          </a:p>
          <a:p>
            <a:pPr indent="-457200"/>
            <a:r>
              <a:rPr lang="ru-RU" sz="2000" b="1" dirty="0" smtClean="0">
                <a:latin typeface="Calibri" panose="020F0502020204030204" pitchFamily="34" charset="0"/>
                <a:cs typeface="Calibri" panose="020F0502020204030204" pitchFamily="34" charset="0"/>
              </a:rPr>
              <a:t>1. Государственный контроль в области обеспечения безопасности </a:t>
            </a:r>
            <a:r>
              <a:rPr lang="ru-RU" sz="2000" dirty="0" smtClean="0">
                <a:latin typeface="Calibri" panose="020F0502020204030204" pitchFamily="34" charset="0"/>
                <a:cs typeface="Calibri" panose="020F0502020204030204" pitchFamily="34" charset="0"/>
              </a:rPr>
              <a:t>значимых объектов инфраструктуры проводится в целях проверки соблюдения ее субъектами, которым на праве собственности, аренды или ином законном основании принадлежат ее значимые объекты, требований, установленных настоящим Федеральным законом и принятыми в соответствии с ним нормативными правовыми актами. Указанный государственный контроль проводится путем осуществления федеральным органом исполнительной власти, уполномоченным в области обеспечения безопасности инфраструктуры Российской Федерации, плановых или внеплановых проверок.</a:t>
            </a:r>
            <a:endParaRPr lang="ru-RU" sz="2000" b="1" dirty="0" smtClean="0">
              <a:latin typeface="Calibri" panose="020F0502020204030204" pitchFamily="34" charset="0"/>
              <a:cs typeface="Calibri" panose="020F0502020204030204" pitchFamily="34" charset="0"/>
            </a:endParaRPr>
          </a:p>
          <a:p>
            <a:pPr indent="-457200"/>
            <a:endParaRPr lang="en-US" sz="2000" b="1" dirty="0" smtClean="0">
              <a:latin typeface="Calibri" panose="020F0502020204030204" pitchFamily="34" charset="0"/>
              <a:cs typeface="Calibri" panose="020F0502020204030204" pitchFamily="34" charset="0"/>
            </a:endParaRPr>
          </a:p>
          <a:p>
            <a:pPr indent="-457200"/>
            <a:r>
              <a:rPr lang="ru-RU" sz="2000" b="1" dirty="0" smtClean="0">
                <a:latin typeface="Calibri" panose="020F0502020204030204" pitchFamily="34" charset="0"/>
                <a:cs typeface="Calibri" panose="020F0502020204030204" pitchFamily="34" charset="0"/>
              </a:rPr>
              <a:t>2. Основанием для осуществления плановой проверки является истечение трех лет со дня:</a:t>
            </a:r>
            <a:endParaRPr lang="en-US" sz="2000" b="1" dirty="0" smtClean="0">
              <a:latin typeface="Calibri" panose="020F0502020204030204" pitchFamily="34" charset="0"/>
              <a:cs typeface="Calibri" panose="020F0502020204030204" pitchFamily="34" charset="0"/>
            </a:endParaRPr>
          </a:p>
          <a:p>
            <a:pPr marL="457200"/>
            <a:endParaRPr lang="en-US" sz="2000" b="1" i="1" dirty="0">
              <a:latin typeface="Calibri" panose="020F0502020204030204" pitchFamily="34" charset="0"/>
              <a:cs typeface="Calibri" panose="020F0502020204030204" pitchFamily="34" charset="0"/>
            </a:endParaRPr>
          </a:p>
          <a:p>
            <a:pPr marL="457200"/>
            <a:r>
              <a:rPr lang="en-US" sz="2000" dirty="0" smtClean="0">
                <a:latin typeface="Calibri" panose="020F0502020204030204" pitchFamily="34" charset="0"/>
                <a:cs typeface="Calibri" panose="020F0502020204030204" pitchFamily="34" charset="0"/>
              </a:rPr>
              <a:t>1) </a:t>
            </a:r>
            <a:r>
              <a:rPr lang="ru-RU" sz="2000" dirty="0" smtClean="0">
                <a:latin typeface="Calibri" panose="020F0502020204030204" pitchFamily="34" charset="0"/>
                <a:cs typeface="Calibri" panose="020F0502020204030204" pitchFamily="34" charset="0"/>
              </a:rPr>
              <a:t>внесения сведений об объекте инфраструктуры в реестре ее значимых объектов;</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79512" y="116632"/>
            <a:ext cx="8569325" cy="6555641"/>
          </a:xfrm>
          <a:prstGeom prst="rect">
            <a:avLst/>
          </a:prstGeom>
          <a:noFill/>
          <a:ln w="9525">
            <a:noFill/>
            <a:miter lim="800000"/>
            <a:headEnd/>
            <a:tailEnd/>
          </a:ln>
          <a:effectLst/>
        </p:spPr>
        <p:txBody>
          <a:bodyPr>
            <a:spAutoFit/>
          </a:bodyPr>
          <a:lstStyle/>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2)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окончания осуществления последней плановой проверки в     отношении значимого объекта инфраструктуры.</a:t>
            </a:r>
            <a:endParaRPr lang="ru-RU" sz="2000" b="1" dirty="0" smtClean="0">
              <a:latin typeface="Calibri" panose="020F0502020204030204" pitchFamily="34" charset="0"/>
              <a:cs typeface="Calibri" panose="020F0502020204030204" pitchFamily="34" charset="0"/>
            </a:endParaRPr>
          </a:p>
          <a:p>
            <a:pPr marL="457200" indent="-457200"/>
            <a:endParaRPr lang="en-US" sz="2000" b="1" dirty="0" smtClean="0">
              <a:latin typeface="Calibri" panose="020F0502020204030204" pitchFamily="34" charset="0"/>
              <a:cs typeface="Calibri" panose="020F0502020204030204" pitchFamily="34" charset="0"/>
            </a:endParaRPr>
          </a:p>
          <a:p>
            <a:pPr marL="457200" indent="-457200"/>
            <a:r>
              <a:rPr lang="ru-RU" sz="2000" b="1" dirty="0" smtClean="0">
                <a:latin typeface="Calibri" panose="020F0502020204030204" pitchFamily="34" charset="0"/>
                <a:cs typeface="Calibri" panose="020F0502020204030204" pitchFamily="34" charset="0"/>
              </a:rPr>
              <a:t>3. Основанием для осуществления внеплановой проверки является:</a:t>
            </a:r>
            <a:endParaRPr lang="en-US" sz="2000" b="1" dirty="0" smtClean="0">
              <a:latin typeface="Calibri" panose="020F0502020204030204" pitchFamily="34" charset="0"/>
              <a:cs typeface="Calibri" panose="020F0502020204030204" pitchFamily="34" charset="0"/>
            </a:endParaRPr>
          </a:p>
          <a:p>
            <a:pPr marL="457200" indent="-457200"/>
            <a:endParaRPr lang="ru-RU" sz="2000" b="1"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1)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истечение срока выполнения субъектом инфраструктуры выданного федеральным органом исполнительной власти, уполномоченным в области обеспечения ее безопасности Российской Федерации, предписания об устранении выявленного нарушения требований по обеспечению безопасности ее значимых объектов;</a:t>
            </a: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2)   возникновение компьютерного инцидента, повлекшего негативные последствия, на значимом объекте инфраструктуры;</a:t>
            </a:r>
            <a:endParaRPr lang="ru-RU" altLang="ru-RU" sz="2000" dirty="0" smtClean="0">
              <a:latin typeface="Calibri" panose="020F0502020204030204" pitchFamily="34" charset="0"/>
              <a:cs typeface="Calibri" panose="020F0502020204030204" pitchFamily="34" charset="0"/>
            </a:endParaRPr>
          </a:p>
          <a:p>
            <a:pPr marL="457200" indent="-457200"/>
            <a:endParaRPr lang="en-US" sz="2000" dirty="0" smtClean="0">
              <a:latin typeface="Calibri" panose="020F0502020204030204" pitchFamily="34" charset="0"/>
              <a:cs typeface="Calibri" panose="020F0502020204030204" pitchFamily="34" charset="0"/>
            </a:endParaRPr>
          </a:p>
          <a:p>
            <a:pPr marL="457200" indent="-457200"/>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3) </a:t>
            </a:r>
            <a:r>
              <a:rPr lang="en-US" sz="20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приказ (распоряжение) руководителя федерального органа исполнительной власти, уполномоченного в области обеспечения безопасности инфраструктуры РФ, изданный в соответствии с поручением Президента РФ или Правительства РФ либо на основании требования прокурора об осуществлении внеплановой проверки в рамках проведения надзора за исполнением законов по поступившим в органы прокуратуры материалам и обращениям.</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4093428"/>
          </a:xfrm>
          <a:prstGeom prst="rect">
            <a:avLst/>
          </a:prstGeom>
          <a:noFill/>
          <a:ln w="9525">
            <a:noFill/>
            <a:miter lim="800000"/>
            <a:headEnd/>
            <a:tailEnd/>
          </a:ln>
          <a:effectLst/>
        </p:spPr>
        <p:txBody>
          <a:bodyPr>
            <a:spAutoFit/>
          </a:bodyPr>
          <a:lstStyle/>
          <a:p>
            <a:pPr indent="-457200"/>
            <a:endParaRPr lang="en-US"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4. По итогам плановой или внеплановой проверки федеральным органом исполнительной власти, уполномоченным в области обеспечения безопасности инфраструктуры Российской Федерации, составляется акт проверки по утвержденной указанным органом форме.</a:t>
            </a:r>
          </a:p>
          <a:p>
            <a:pPr indent="-457200"/>
            <a:endParaRPr lang="en-US" sz="2000" dirty="0" smtClean="0">
              <a:latin typeface="Calibri" panose="020F0502020204030204" pitchFamily="34" charset="0"/>
              <a:cs typeface="Calibri" panose="020F0502020204030204" pitchFamily="34" charset="0"/>
            </a:endParaRPr>
          </a:p>
          <a:p>
            <a:pPr indent="-457200"/>
            <a:r>
              <a:rPr lang="ru-RU" sz="2000" dirty="0" smtClean="0">
                <a:latin typeface="Calibri" panose="020F0502020204030204" pitchFamily="34" charset="0"/>
                <a:cs typeface="Calibri" panose="020F0502020204030204" pitchFamily="34" charset="0"/>
              </a:rPr>
              <a:t>5.  На основании акта проверки в случае выявления нарушения требований настоящего Федерального закона и принятых в соответствии с ним нормативных правовых актов по обеспечению безопасности ее значимых объектов федеральный орган исполнительной власти, уполномоченный в области обеспечения безопасности инфраструктуры Российской Федерации, выдает ее субъекту предписание об устранении выявленного нарушения с указанием сроков его устранения.</a:t>
            </a:r>
            <a:endParaRPr lang="ru-RU" alt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9919" y="549275"/>
            <a:ext cx="8677306" cy="5940088"/>
          </a:xfrm>
          <a:prstGeom prst="rect">
            <a:avLst/>
          </a:prstGeom>
          <a:noFill/>
          <a:ln w="9525">
            <a:noFill/>
            <a:miter lim="800000"/>
            <a:headEnd/>
            <a:tailEnd/>
          </a:ln>
          <a:effectLst/>
        </p:spPr>
        <p:txBody>
          <a:bodyPr wrap="square">
            <a:spAutoFit/>
          </a:bodyPr>
          <a:lstStyle/>
          <a:p>
            <a:pPr algn="ctr"/>
            <a:r>
              <a:rPr lang="ru-RU" altLang="ru-RU" sz="2400" b="1" dirty="0" smtClean="0">
                <a:solidFill>
                  <a:schemeClr val="accent2">
                    <a:lumMod val="50000"/>
                  </a:schemeClr>
                </a:solidFill>
                <a:latin typeface="+mj-lt"/>
                <a:ea typeface="+mj-ea"/>
                <a:cs typeface="+mj-cs"/>
              </a:rPr>
              <a:t>Ответственность за нарушение требований настоящего Федерального закона и принятых в соответствии с ним иных нормативных правовых актов</a:t>
            </a:r>
            <a:r>
              <a:rPr lang="ru-RU" sz="2000" dirty="0" smtClean="0"/>
              <a:t> </a:t>
            </a:r>
          </a:p>
          <a:p>
            <a:pPr algn="just"/>
            <a:endParaRPr lang="en-US" sz="2000" dirty="0" smtClean="0"/>
          </a:p>
          <a:p>
            <a:r>
              <a:rPr lang="en-US" sz="2000" dirty="0"/>
              <a:t>	</a:t>
            </a:r>
            <a:r>
              <a:rPr lang="ru-RU" sz="2000" dirty="0" smtClean="0">
                <a:latin typeface="Calibri" panose="020F0502020204030204" pitchFamily="34" charset="0"/>
                <a:cs typeface="Calibri" panose="020F0502020204030204" pitchFamily="34" charset="0"/>
              </a:rPr>
              <a:t>Нарушение </a:t>
            </a:r>
            <a:r>
              <a:rPr lang="ru-RU" sz="2000" dirty="0">
                <a:latin typeface="Calibri" panose="020F0502020204030204" pitchFamily="34" charset="0"/>
                <a:cs typeface="Calibri" panose="020F0502020204030204" pitchFamily="34" charset="0"/>
              </a:rPr>
              <a:t>требований настоящего Федерального закона и принятых в соответствии с ним иных нормативных правовых актов влечет за собой ответственность в соответствии с законодательством </a:t>
            </a:r>
            <a:r>
              <a:rPr lang="ru-RU" sz="2000" dirty="0" smtClean="0">
                <a:latin typeface="Calibri" panose="020F0502020204030204" pitchFamily="34" charset="0"/>
                <a:cs typeface="Calibri" panose="020F0502020204030204" pitchFamily="34" charset="0"/>
              </a:rPr>
              <a:t>РФ.</a:t>
            </a:r>
            <a:endParaRPr lang="ru-RU" sz="2000" dirty="0">
              <a:latin typeface="Calibri" panose="020F0502020204030204" pitchFamily="34" charset="0"/>
              <a:cs typeface="Calibri" panose="020F0502020204030204" pitchFamily="34" charset="0"/>
            </a:endParaRPr>
          </a:p>
          <a:p>
            <a:endParaRPr lang="ru-RU" sz="2000" dirty="0" smtClean="0"/>
          </a:p>
          <a:p>
            <a:pPr algn="ctr"/>
            <a:r>
              <a:rPr lang="ru-RU" altLang="ru-RU" sz="2400" b="1" dirty="0" smtClean="0">
                <a:solidFill>
                  <a:schemeClr val="accent2">
                    <a:lumMod val="50000"/>
                  </a:schemeClr>
                </a:solidFill>
                <a:latin typeface="+mj-lt"/>
                <a:ea typeface="+mj-ea"/>
                <a:cs typeface="+mj-cs"/>
              </a:rPr>
              <a:t>Вступление в силу настоящего ФЗ</a:t>
            </a:r>
          </a:p>
          <a:p>
            <a:endParaRPr lang="ru-RU" altLang="ru-RU" sz="2400" b="1" dirty="0" smtClean="0">
              <a:solidFill>
                <a:schemeClr val="accent2">
                  <a:lumMod val="50000"/>
                </a:schemeClr>
              </a:solidFill>
              <a:latin typeface="+mj-lt"/>
              <a:ea typeface="+mj-ea"/>
              <a:cs typeface="+mj-cs"/>
            </a:endParaRPr>
          </a:p>
          <a:p>
            <a:r>
              <a:rPr lang="ru-RU" sz="2000" dirty="0" smtClean="0">
                <a:latin typeface="Calibri" panose="020F0502020204030204" pitchFamily="34" charset="0"/>
                <a:cs typeface="Calibri" panose="020F0502020204030204" pitchFamily="34" charset="0"/>
              </a:rPr>
              <a:t>Настоящий Федеральный закон вступает в силу с 1 января 2018 года.</a:t>
            </a:r>
          </a:p>
          <a:p>
            <a:r>
              <a:rPr lang="ru-RU" sz="2000" dirty="0" smtClean="0"/>
              <a:t> </a:t>
            </a:r>
          </a:p>
          <a:p>
            <a:pPr algn="r"/>
            <a:r>
              <a:rPr lang="ru-RU" sz="2000" b="1" dirty="0" smtClean="0"/>
              <a:t>Президент</a:t>
            </a:r>
          </a:p>
          <a:p>
            <a:pPr algn="r"/>
            <a:r>
              <a:rPr lang="ru-RU" sz="2000" b="1" dirty="0" smtClean="0"/>
              <a:t>Российской Федерации</a:t>
            </a:r>
          </a:p>
          <a:p>
            <a:pPr algn="r"/>
            <a:r>
              <a:rPr lang="ru-RU" sz="2000" b="1" dirty="0" smtClean="0"/>
              <a:t>В.ПУТИН</a:t>
            </a:r>
          </a:p>
          <a:p>
            <a:r>
              <a:rPr lang="ru-RU" sz="2000" b="1" dirty="0" smtClean="0"/>
              <a:t>Москва, Кремль</a:t>
            </a:r>
          </a:p>
          <a:p>
            <a:r>
              <a:rPr lang="ru-RU" sz="2000" b="1" dirty="0" smtClean="0"/>
              <a:t>26 июля 2017 года</a:t>
            </a:r>
          </a:p>
          <a:p>
            <a:r>
              <a:rPr lang="ru-RU" sz="2000" b="1" dirty="0" smtClean="0"/>
              <a:t>N 187-ФЗ</a:t>
            </a:r>
            <a:endParaRPr lang="ru-RU" altLang="ru-RU"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211107"/>
          </a:xfrm>
          <a:prstGeom prst="rect">
            <a:avLst/>
          </a:prstGeom>
          <a:noFill/>
          <a:ln w="9525">
            <a:noFill/>
            <a:miter lim="800000"/>
            <a:headEnd/>
            <a:tailEnd/>
          </a:ln>
          <a:effectLst/>
        </p:spPr>
        <p:txBody>
          <a:bodyPr>
            <a:spAutoFit/>
          </a:bodyPr>
          <a:lstStyle/>
          <a:p>
            <a:pPr defTabSz="720000">
              <a:spcBef>
                <a:spcPct val="2000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5) </a:t>
            </a:r>
            <a:r>
              <a:rPr lang="ru-RU" sz="2000" b="1" dirty="0" smtClean="0">
                <a:latin typeface="Calibri" panose="020F0502020204030204" pitchFamily="34" charset="0"/>
                <a:ea typeface="Calibri" panose="020F0502020204030204" pitchFamily="34" charset="0"/>
                <a:cs typeface="Times New Roman" panose="02020603050405020304" pitchFamily="18" charset="0"/>
              </a:rPr>
              <a:t>компьютерный </a:t>
            </a:r>
            <a:r>
              <a:rPr lang="ru-RU" sz="2000" b="1" dirty="0">
                <a:latin typeface="Calibri" panose="020F0502020204030204" pitchFamily="34" charset="0"/>
                <a:ea typeface="Calibri" panose="020F0502020204030204" pitchFamily="34" charset="0"/>
                <a:cs typeface="Times New Roman" panose="02020603050405020304" pitchFamily="18" charset="0"/>
              </a:rPr>
              <a:t>инцидент</a:t>
            </a:r>
            <a:r>
              <a:rPr lang="ru-RU"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r>
              <a:rPr lang="ru-RU" sz="2000" dirty="0" smtClean="0">
                <a:latin typeface="Calibri" panose="020F0502020204030204" pitchFamily="34" charset="0"/>
                <a:ea typeface="Calibri" panose="020F0502020204030204" pitchFamily="34" charset="0"/>
                <a:cs typeface="Times New Roman" panose="02020603050405020304" pitchFamily="18" charset="0"/>
              </a:rPr>
              <a:t> факт </a:t>
            </a:r>
            <a:r>
              <a:rPr lang="ru-RU" sz="2000" dirty="0">
                <a:latin typeface="Calibri" panose="020F0502020204030204" pitchFamily="34" charset="0"/>
                <a:ea typeface="Calibri" panose="020F0502020204030204" pitchFamily="34" charset="0"/>
                <a:cs typeface="Times New Roman" panose="02020603050405020304" pitchFamily="18" charset="0"/>
              </a:rPr>
              <a:t>нарушения и прекращения функционирования объекта КИИ , сети электросвязи, используемой для организации взаимодействия таких объектов, и нарушения безопасности обрабатываемой таким объектом информации, в том числе произошедший в результате компьютерной атаки;</a:t>
            </a:r>
          </a:p>
          <a:p>
            <a:pPr defTabSz="720000">
              <a:spcBef>
                <a:spcPct val="20000"/>
              </a:spcBef>
              <a:spcAft>
                <a:spcPts val="800"/>
              </a:spcAft>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defTabSz="720000">
              <a:spcBef>
                <a:spcPct val="2000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6) </a:t>
            </a:r>
            <a:r>
              <a:rPr lang="ru-RU" sz="2000" b="1" dirty="0" smtClean="0">
                <a:latin typeface="Calibri" panose="020F0502020204030204" pitchFamily="34" charset="0"/>
                <a:ea typeface="Calibri" panose="020F0502020204030204" pitchFamily="34" charset="0"/>
                <a:cs typeface="Times New Roman" panose="02020603050405020304" pitchFamily="18" charset="0"/>
              </a:rPr>
              <a:t>критическая </a:t>
            </a:r>
            <a:r>
              <a:rPr lang="ru-RU" sz="2000" b="1" dirty="0">
                <a:latin typeface="Calibri" panose="020F0502020204030204" pitchFamily="34" charset="0"/>
                <a:ea typeface="Calibri" panose="020F0502020204030204" pitchFamily="34" charset="0"/>
                <a:cs typeface="Times New Roman" panose="02020603050405020304" pitchFamily="18" charset="0"/>
              </a:rPr>
              <a:t>информационная инфраструктура </a:t>
            </a:r>
            <a:r>
              <a:rPr lang="en-US" sz="2000" dirty="0" smtClean="0">
                <a:latin typeface="Calibri" panose="020F0502020204030204" pitchFamily="34" charset="0"/>
                <a:ea typeface="Calibri" panose="020F0502020204030204" pitchFamily="34" charset="0"/>
                <a:cs typeface="Times New Roman" panose="02020603050405020304" pitchFamily="18" charset="0"/>
              </a:rPr>
              <a:t>- </a:t>
            </a:r>
            <a:r>
              <a:rPr lang="ru-RU" sz="2000" dirty="0" smtClean="0">
                <a:latin typeface="Calibri" panose="020F0502020204030204" pitchFamily="34" charset="0"/>
                <a:ea typeface="Calibri" panose="020F0502020204030204" pitchFamily="34" charset="0"/>
                <a:cs typeface="Times New Roman" panose="02020603050405020304" pitchFamily="18" charset="0"/>
              </a:rPr>
              <a:t>объекты </a:t>
            </a:r>
            <a:r>
              <a:rPr lang="ru-RU" sz="2000" dirty="0">
                <a:latin typeface="Calibri" panose="020F0502020204030204" pitchFamily="34" charset="0"/>
                <a:ea typeface="Calibri" panose="020F0502020204030204" pitchFamily="34" charset="0"/>
                <a:cs typeface="Times New Roman" panose="02020603050405020304" pitchFamily="18" charset="0"/>
              </a:rPr>
              <a:t>КИИ, а также сети электросвязи, используемые для организации взаимодействия таких объектов;</a:t>
            </a:r>
          </a:p>
          <a:p>
            <a:pPr defTabSz="720000">
              <a:spcBef>
                <a:spcPct val="20000"/>
              </a:spcBef>
              <a:spcAft>
                <a:spcPts val="800"/>
              </a:spcAft>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defTabSz="720000">
              <a:spcBef>
                <a:spcPct val="20000"/>
              </a:spcBef>
              <a:spcAft>
                <a:spcPts val="8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7) </a:t>
            </a:r>
            <a:r>
              <a:rPr lang="ru-RU" sz="2000" b="1" dirty="0" smtClean="0">
                <a:latin typeface="Calibri" panose="020F0502020204030204" pitchFamily="34" charset="0"/>
                <a:ea typeface="Calibri" panose="020F0502020204030204" pitchFamily="34" charset="0"/>
                <a:cs typeface="Times New Roman" panose="02020603050405020304" pitchFamily="18" charset="0"/>
              </a:rPr>
              <a:t>объекты </a:t>
            </a:r>
            <a:r>
              <a:rPr lang="ru-RU" sz="2000" b="1" dirty="0">
                <a:latin typeface="Calibri" panose="020F0502020204030204" pitchFamily="34" charset="0"/>
                <a:ea typeface="Calibri" panose="020F0502020204030204" pitchFamily="34" charset="0"/>
                <a:cs typeface="Times New Roman" panose="02020603050405020304" pitchFamily="18" charset="0"/>
              </a:rPr>
              <a:t>критической информационной инфраструктуры</a:t>
            </a:r>
            <a:r>
              <a:rPr lang="ru-RU"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r>
              <a:rPr lang="ru-RU" sz="2000" dirty="0" smtClean="0">
                <a:latin typeface="Calibri" panose="020F0502020204030204" pitchFamily="34" charset="0"/>
                <a:ea typeface="Calibri" panose="020F0502020204030204" pitchFamily="34" charset="0"/>
                <a:cs typeface="Times New Roman" panose="02020603050405020304" pitchFamily="18" charset="0"/>
              </a:rPr>
              <a:t> информационные </a:t>
            </a:r>
            <a:r>
              <a:rPr lang="ru-RU" sz="2000" dirty="0">
                <a:latin typeface="Calibri" panose="020F0502020204030204" pitchFamily="34" charset="0"/>
                <a:ea typeface="Calibri" panose="020F0502020204030204" pitchFamily="34" charset="0"/>
                <a:cs typeface="Times New Roman" panose="02020603050405020304" pitchFamily="18" charset="0"/>
              </a:rPr>
              <a:t>системы, информационно-телекоммуникационные сети, автоматизированные системы управления субъектов инфраструктуры;</a:t>
            </a:r>
          </a:p>
          <a:p>
            <a:pPr algn="just" eaLnBrk="1" hangingPunct="1">
              <a:lnSpc>
                <a:spcPct val="130000"/>
              </a:lnSpc>
            </a:pPr>
            <a:endParaRPr lang="ru-RU" altLang="ru-R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950" y="692150"/>
            <a:ext cx="8785225" cy="45719"/>
          </a:xfrm>
        </p:spPr>
        <p:txBody>
          <a:bodyPr/>
          <a:lstStyle/>
          <a:p>
            <a:pPr marL="0" indent="0" algn="just">
              <a:buFontTx/>
              <a:buNone/>
              <a:defRPr/>
            </a:pPr>
            <a:r>
              <a:rPr lang="ru-RU" sz="2000" smtClean="0"/>
              <a:t>     </a:t>
            </a:r>
            <a:endParaRPr lang="ru-RU" sz="2000" dirty="0"/>
          </a:p>
          <a:p>
            <a:pPr>
              <a:buNone/>
              <a:defRPr/>
            </a:pPr>
            <a:endParaRPr lang="ru-RU" sz="2000" dirty="0"/>
          </a:p>
        </p:txBody>
      </p:sp>
      <p:sp>
        <p:nvSpPr>
          <p:cNvPr id="5" name="TextBox 4"/>
          <p:cNvSpPr txBox="1"/>
          <p:nvPr/>
        </p:nvSpPr>
        <p:spPr>
          <a:xfrm>
            <a:off x="611560" y="404664"/>
            <a:ext cx="7632848" cy="5232202"/>
          </a:xfrm>
          <a:prstGeom prst="rect">
            <a:avLst/>
          </a:prstGeom>
          <a:noFill/>
        </p:spPr>
        <p:txBody>
          <a:bodyPr wrap="square" rtlCol="0">
            <a:spAutoFit/>
          </a:bodyPr>
          <a:lstStyle/>
          <a:p>
            <a:r>
              <a:rPr lang="ru-RU" dirty="0"/>
              <a:t/>
            </a:r>
            <a:br>
              <a:rPr lang="ru-RU" dirty="0"/>
            </a:br>
            <a:r>
              <a:rPr lang="ru-RU" dirty="0">
                <a:solidFill>
                  <a:schemeClr val="accent4"/>
                </a:solidFill>
              </a:rPr>
              <a:t/>
            </a:r>
            <a:br>
              <a:rPr lang="ru-RU" dirty="0">
                <a:solidFill>
                  <a:schemeClr val="accent4"/>
                </a:solidFill>
              </a:rPr>
            </a:br>
            <a:r>
              <a:rPr lang="ru-RU" sz="2000" dirty="0">
                <a:solidFill>
                  <a:schemeClr val="accent4"/>
                </a:solidFill>
                <a:latin typeface="Calibri" panose="020F0502020204030204" pitchFamily="34" charset="0"/>
                <a:cs typeface="Calibri" panose="020F0502020204030204" pitchFamily="34" charset="0"/>
              </a:rPr>
              <a:t>8</a:t>
            </a:r>
            <a:r>
              <a:rPr lang="ru-RU" sz="2000" dirty="0">
                <a:latin typeface="Calibri" panose="020F0502020204030204" pitchFamily="34" charset="0"/>
                <a:ea typeface="Calibri" panose="020F0502020204030204" pitchFamily="34" charset="0"/>
                <a:cs typeface="Times New Roman" panose="02020603050405020304" pitchFamily="18" charset="0"/>
              </a:rPr>
              <a:t>) </a:t>
            </a:r>
            <a:r>
              <a:rPr lang="ru-RU" sz="2000" b="1" dirty="0">
                <a:latin typeface="Calibri" panose="020F0502020204030204" pitchFamily="34" charset="0"/>
                <a:ea typeface="Calibri" panose="020F0502020204030204" pitchFamily="34" charset="0"/>
                <a:cs typeface="Times New Roman" panose="02020603050405020304" pitchFamily="18" charset="0"/>
              </a:rPr>
              <a:t>субъекты критической информационной инфраструктуры </a:t>
            </a:r>
            <a:r>
              <a:rPr lang="ru-RU" sz="2000" dirty="0">
                <a:latin typeface="Calibri" panose="020F0502020204030204" pitchFamily="34" charset="0"/>
                <a:ea typeface="Calibri" panose="020F0502020204030204" pitchFamily="34" charset="0"/>
                <a:cs typeface="Times New Roman" panose="02020603050405020304" pitchFamily="18" charset="0"/>
              </a:rPr>
              <a:t>– </a:t>
            </a:r>
            <a:br>
              <a:rPr lang="ru-RU" sz="2000" dirty="0">
                <a:latin typeface="Calibri" panose="020F0502020204030204" pitchFamily="34" charset="0"/>
                <a:ea typeface="Calibri" panose="020F0502020204030204" pitchFamily="34" charset="0"/>
                <a:cs typeface="Times New Roman" panose="02020603050405020304" pitchFamily="18" charset="0"/>
              </a:rPr>
            </a:br>
            <a:r>
              <a:rPr lang="ru-RU" sz="2000" dirty="0">
                <a:latin typeface="Calibri" panose="020F0502020204030204" pitchFamily="34" charset="0"/>
                <a:ea typeface="Calibri" panose="020F0502020204030204" pitchFamily="34" charset="0"/>
                <a:cs typeface="Times New Roman" panose="02020603050405020304" pitchFamily="18" charset="0"/>
              </a:rPr>
              <a:t>государственные органы, государственные учреждения, российские юридические лица и индивидуальные предприниматели, которым на праве собственности, аренды или на ином законном основании принадлежат информационные системы, информационно-телекоммуникационные сети, автоматизированные системы управления, функционирующие в сфере здравоохранения, науки, транспорта, связи, энергетики, банковской сфере и иных сферах финансового рынка, топливно-энергетического комплекса, в области атомной энергии, оборонной, ракетно-космической, горнодобывающей, металлургической и химической промышленности, российские юридические лица и индивидуальные предприниматели, которые обеспечивают взаимодействие указанных систем или сетей.</a:t>
            </a:r>
            <a:r>
              <a:rPr lang="ru-RU" dirty="0">
                <a:latin typeface="Calibri" panose="020F0502020204030204" pitchFamily="34" charset="0"/>
                <a:ea typeface="Calibri" panose="020F0502020204030204" pitchFamily="34" charset="0"/>
                <a:cs typeface="Times New Roman" panose="02020603050405020304" pitchFamily="18" charset="0"/>
              </a:rPr>
              <a:t/>
            </a:r>
            <a:br>
              <a:rPr lang="ru-RU"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7158" y="500042"/>
            <a:ext cx="8569325" cy="5355312"/>
          </a:xfrm>
          <a:prstGeom prst="rect">
            <a:avLst/>
          </a:prstGeom>
          <a:noFill/>
          <a:ln w="9525">
            <a:noFill/>
            <a:miter lim="800000"/>
            <a:headEnd/>
            <a:tailEnd/>
          </a:ln>
          <a:effectLst/>
        </p:spPr>
        <p:txBody>
          <a:bodyPr>
            <a:spAutoFit/>
          </a:bodyPr>
          <a:lstStyle/>
          <a:p>
            <a:pPr algn="ctr">
              <a:defRPr/>
            </a:pPr>
            <a:endParaRPr lang="ru-RU" altLang="ru-RU" sz="2400" b="1" dirty="0" smtClean="0">
              <a:solidFill>
                <a:schemeClr val="accent2">
                  <a:lumMod val="50000"/>
                </a:schemeClr>
              </a:solidFill>
              <a:latin typeface="+mj-lt"/>
              <a:ea typeface="+mj-ea"/>
              <a:cs typeface="+mj-cs"/>
            </a:endParaRPr>
          </a:p>
          <a:p>
            <a:pPr algn="ctr">
              <a:defRPr/>
            </a:pPr>
            <a:r>
              <a:rPr lang="ru-RU" altLang="ru-RU" sz="2400" b="1" dirty="0" smtClean="0">
                <a:solidFill>
                  <a:schemeClr val="accent2">
                    <a:lumMod val="50000"/>
                  </a:schemeClr>
                </a:solidFill>
                <a:latin typeface="+mj-lt"/>
                <a:ea typeface="+mj-ea"/>
                <a:cs typeface="+mj-cs"/>
              </a:rPr>
              <a:t>Правовое регулирование отношений в области обеспечения безопасности критической информационной инфраструктуры</a:t>
            </a:r>
          </a:p>
          <a:p>
            <a:pPr algn="ctr"/>
            <a:r>
              <a:rPr lang="ru-RU" sz="2000" dirty="0" smtClean="0"/>
              <a:t> </a:t>
            </a:r>
          </a:p>
          <a:p>
            <a:pPr marL="457200" indent="-457200" algn="just">
              <a:buAutoNum type="arabicPeriod"/>
            </a:pPr>
            <a:r>
              <a:rPr lang="ru-RU" sz="2000" dirty="0" smtClean="0">
                <a:latin typeface="Calibri" panose="020F0502020204030204" pitchFamily="34" charset="0"/>
                <a:cs typeface="Calibri" panose="020F0502020204030204" pitchFamily="34" charset="0"/>
              </a:rPr>
              <a:t>Отношения в области обеспечения безопасности данной инфраструктуры Федерации, общепризнанными принципами и нормами международного права, настоящим Федеральным законом, другими федеральными законами и принимаемыми в соответствии с ними иными нормативными правовыми актами.</a:t>
            </a:r>
          </a:p>
          <a:p>
            <a:pPr marL="457200" indent="-457200" algn="just">
              <a:buAutoNum type="arabicPeriod"/>
            </a:pPr>
            <a:endParaRPr lang="ru-RU" sz="2000" dirty="0" smtClean="0">
              <a:latin typeface="Calibri" panose="020F0502020204030204" pitchFamily="34" charset="0"/>
              <a:cs typeface="Calibri" panose="020F0502020204030204" pitchFamily="34" charset="0"/>
            </a:endParaRPr>
          </a:p>
          <a:p>
            <a:pPr marL="457200" indent="-457200" algn="just">
              <a:buAutoNum type="arabicPeriod"/>
            </a:pPr>
            <a:r>
              <a:rPr lang="ru-RU" sz="2000" dirty="0" smtClean="0">
                <a:latin typeface="Calibri" panose="020F0502020204030204" pitchFamily="34" charset="0"/>
                <a:cs typeface="Calibri" panose="020F0502020204030204" pitchFamily="34" charset="0"/>
              </a:rPr>
              <a:t>Особенности применения настоящего Федерального закона к сетям связи общего пользования определяются Федеральным законом от 7 июля 2003 года N 126-ФЗ «О связи» и принимаемыми в соответствии с ним нормативными правовыми актами Российской Федерации.</a:t>
            </a:r>
          </a:p>
          <a:p>
            <a:pPr algn="just" eaLnBrk="1" hangingPunct="1">
              <a:lnSpc>
                <a:spcPct val="130000"/>
              </a:lnSpc>
            </a:pPr>
            <a:endParaRPr lang="ru-RU" alt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047536"/>
          </a:xfrm>
          <a:prstGeom prst="rect">
            <a:avLst/>
          </a:prstGeom>
          <a:noFill/>
          <a:ln w="9525">
            <a:noFill/>
            <a:miter lim="800000"/>
            <a:headEnd/>
            <a:tailEnd/>
          </a:ln>
          <a:effectLst/>
        </p:spPr>
        <p:txBody>
          <a:bodyPr>
            <a:spAutoFit/>
          </a:bodyPr>
          <a:lstStyle/>
          <a:p>
            <a:pPr algn="ctr">
              <a:defRPr/>
            </a:pPr>
            <a:endParaRPr lang="ru-RU" altLang="ru-RU" sz="2400" b="1" dirty="0" smtClean="0">
              <a:solidFill>
                <a:schemeClr val="accent2">
                  <a:lumMod val="50000"/>
                </a:schemeClr>
              </a:solidFill>
              <a:latin typeface="+mj-lt"/>
              <a:ea typeface="+mj-ea"/>
              <a:cs typeface="+mj-cs"/>
            </a:endParaRPr>
          </a:p>
          <a:p>
            <a:pPr algn="ctr">
              <a:defRPr/>
            </a:pPr>
            <a:r>
              <a:rPr lang="ru-RU" altLang="ru-RU" sz="2400" b="1" dirty="0" smtClean="0">
                <a:solidFill>
                  <a:schemeClr val="accent2">
                    <a:lumMod val="50000"/>
                  </a:schemeClr>
                </a:solidFill>
                <a:latin typeface="+mj-lt"/>
                <a:ea typeface="+mj-ea"/>
                <a:cs typeface="+mj-cs"/>
              </a:rPr>
              <a:t>Принципы обеспечения безопасности критической информационной инфраструктуры</a:t>
            </a:r>
          </a:p>
          <a:p>
            <a:pPr algn="ctr">
              <a:defRPr/>
            </a:pPr>
            <a:r>
              <a:rPr lang="ru-RU" altLang="ru-RU" sz="2400" b="1" dirty="0" smtClean="0">
                <a:solidFill>
                  <a:schemeClr val="accent2">
                    <a:lumMod val="50000"/>
                  </a:schemeClr>
                </a:solidFill>
                <a:latin typeface="+mj-lt"/>
                <a:ea typeface="+mj-ea"/>
                <a:cs typeface="+mj-cs"/>
              </a:rPr>
              <a:t> </a:t>
            </a:r>
          </a:p>
          <a:p>
            <a:r>
              <a:rPr lang="ru-RU" sz="2000" b="1" dirty="0" smtClean="0">
                <a:latin typeface="Calibri" panose="020F0502020204030204" pitchFamily="34" charset="0"/>
                <a:cs typeface="Calibri" panose="020F0502020204030204" pitchFamily="34" charset="0"/>
              </a:rPr>
              <a:t>Принципами обеспечения безопасности данной инфраструктуры являются:</a:t>
            </a:r>
          </a:p>
          <a:p>
            <a:pPr algn="just"/>
            <a:endParaRPr lang="ru-RU"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1) </a:t>
            </a:r>
            <a:r>
              <a:rPr lang="ru-RU" sz="2000" dirty="0" smtClean="0">
                <a:latin typeface="Calibri" panose="020F0502020204030204" pitchFamily="34" charset="0"/>
                <a:cs typeface="Calibri" panose="020F0502020204030204" pitchFamily="34" charset="0"/>
              </a:rPr>
              <a:t>законность;</a:t>
            </a:r>
          </a:p>
          <a:p>
            <a:pPr marL="457200" indent="-457200">
              <a:buAutoNum type="arabicParenR"/>
            </a:pPr>
            <a:endParaRPr lang="ru-RU" sz="2000" dirty="0" smtClean="0">
              <a:latin typeface="Calibri" panose="020F0502020204030204" pitchFamily="34" charset="0"/>
              <a:cs typeface="Calibri" panose="020F0502020204030204" pitchFamily="34" charset="0"/>
            </a:endParaRPr>
          </a:p>
          <a:p>
            <a:r>
              <a:rPr lang="ru-RU" sz="2000" dirty="0" smtClean="0">
                <a:latin typeface="Calibri" panose="020F0502020204030204" pitchFamily="34" charset="0"/>
                <a:cs typeface="Calibri" panose="020F0502020204030204" pitchFamily="34" charset="0"/>
              </a:rPr>
              <a:t>2)</a:t>
            </a:r>
            <a:r>
              <a:rPr lang="en-US" sz="2000" dirty="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непрерывность и комплексность обеспечения безопасности инфраструктуры федеральных органов исполнительной власти и субъектов инфраструктуры;</a:t>
            </a:r>
          </a:p>
          <a:p>
            <a:endParaRPr lang="ru-RU" sz="2000" dirty="0" smtClean="0">
              <a:latin typeface="Calibri" panose="020F0502020204030204" pitchFamily="34" charset="0"/>
              <a:cs typeface="Calibri" panose="020F0502020204030204" pitchFamily="34" charset="0"/>
            </a:endParaRPr>
          </a:p>
          <a:p>
            <a:r>
              <a:rPr lang="ru-RU" sz="2000" dirty="0" smtClean="0">
                <a:latin typeface="Calibri" panose="020F0502020204030204" pitchFamily="34" charset="0"/>
                <a:cs typeface="Calibri" panose="020F0502020204030204" pitchFamily="34" charset="0"/>
              </a:rPr>
              <a:t>3) приоритет предотвращения компьютерных атак.</a:t>
            </a:r>
          </a:p>
          <a:p>
            <a:pPr eaLnBrk="1" hangingPunct="1">
              <a:lnSpc>
                <a:spcPct val="130000"/>
              </a:lnSpc>
            </a:pPr>
            <a:endParaRPr lang="ru-RU" altLang="ru-RU"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570756"/>
          </a:xfrm>
          <a:prstGeom prst="rect">
            <a:avLst/>
          </a:prstGeom>
          <a:noFill/>
          <a:ln w="9525">
            <a:noFill/>
            <a:miter lim="800000"/>
            <a:headEnd/>
            <a:tailEnd/>
          </a:ln>
          <a:effectLst/>
        </p:spPr>
        <p:txBody>
          <a:bodyPr>
            <a:spAutoFit/>
          </a:bodyPr>
          <a:lstStyle/>
          <a:p>
            <a:pPr algn="ctr"/>
            <a:r>
              <a:rPr lang="ru-RU" altLang="ru-RU" sz="2400" b="1" dirty="0" smtClean="0">
                <a:solidFill>
                  <a:schemeClr val="accent2">
                    <a:lumMod val="50000"/>
                  </a:schemeClr>
                </a:solidFill>
                <a:latin typeface="+mj-lt"/>
                <a:ea typeface="+mj-ea"/>
                <a:cs typeface="+mj-cs"/>
              </a:rPr>
              <a:t>Государственная система обнаружения, предупреждения и ликвидации последствий компьютерных атак на информационные ресурсы Российской Федерации</a:t>
            </a:r>
          </a:p>
          <a:p>
            <a:r>
              <a:rPr lang="ru-RU" sz="2000" dirty="0" smtClean="0"/>
              <a:t> </a:t>
            </a:r>
          </a:p>
          <a:p>
            <a:pPr marL="457200" indent="-457200"/>
            <a:r>
              <a:rPr lang="ru-RU" sz="2000" dirty="0" smtClean="0"/>
              <a:t>1. </a:t>
            </a:r>
            <a:r>
              <a:rPr lang="en-US" sz="2000" dirty="0" smtClean="0"/>
              <a:t>		</a:t>
            </a:r>
            <a:r>
              <a:rPr lang="ru-RU" sz="2000" dirty="0" smtClean="0">
                <a:latin typeface="Calibri" panose="020F0502020204030204" pitchFamily="34" charset="0"/>
                <a:cs typeface="Calibri" panose="020F0502020204030204" pitchFamily="34" charset="0"/>
              </a:rPr>
              <a:t>Государственная система обнаружения, предупреждения и ликвидации последствий компьютерных атак на информационные ресурсы Российской Федерации представляет собой единый территориально распределенный комплекс, включающий силы и средства, предназначенные для обнаружения, предупреждения и ликвидации последствий атак и реагирования на компьютерные инциденты. В целях настоящей статьи под информационными ресурсами Российской Федерации понимаются информационные системы, информационно-телекоммуникационные сети и автоматизированные системы управления, находящиеся на территории Российской Федерации, в дипломатических представительствах и консульских учреждениях Российской Федерации.</a:t>
            </a:r>
            <a:endParaRPr lang="ru-RU"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3762</TotalTime>
  <Words>1581</Words>
  <Application>Microsoft Office PowerPoint</Application>
  <PresentationFormat>Экран (4:3)</PresentationFormat>
  <Paragraphs>260</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Оформление по умолчанию</vt:lpstr>
      <vt:lpstr>Технологии обеспечения информационной безопасности</vt:lpstr>
      <vt:lpstr>            Принят  Государственной Думой  12 июля 2017 года Одобрен Советом Федерации  19 июля 2017 года </vt:lpstr>
      <vt:lpstr> Сфера действия настоящего Федерального закона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Протоколы транспортного и прикладного уровней</dc:title>
  <dc:creator>Оля</dc:creator>
  <cp:lastModifiedBy>Сторожук Николай Леонидович</cp:lastModifiedBy>
  <cp:revision>531</cp:revision>
  <dcterms:created xsi:type="dcterms:W3CDTF">1999-08-17T22:35:22Z</dcterms:created>
  <dcterms:modified xsi:type="dcterms:W3CDTF">2018-12-27T08:05:10Z</dcterms:modified>
</cp:coreProperties>
</file>